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5" r:id="rId1"/>
  </p:sldMasterIdLst>
  <p:notesMasterIdLst>
    <p:notesMasterId r:id="rId44"/>
  </p:notesMasterIdLst>
  <p:handoutMasterIdLst>
    <p:handoutMasterId r:id="rId45"/>
  </p:handoutMasterIdLst>
  <p:sldIdLst>
    <p:sldId id="299" r:id="rId2"/>
    <p:sldId id="317" r:id="rId3"/>
    <p:sldId id="318" r:id="rId4"/>
    <p:sldId id="348" r:id="rId5"/>
    <p:sldId id="352" r:id="rId6"/>
    <p:sldId id="323" r:id="rId7"/>
    <p:sldId id="351" r:id="rId8"/>
    <p:sldId id="301" r:id="rId9"/>
    <p:sldId id="302" r:id="rId10"/>
    <p:sldId id="303" r:id="rId11"/>
    <p:sldId id="304" r:id="rId12"/>
    <p:sldId id="334" r:id="rId13"/>
    <p:sldId id="353" r:id="rId14"/>
    <p:sldId id="355" r:id="rId15"/>
    <p:sldId id="305" r:id="rId16"/>
    <p:sldId id="307" r:id="rId17"/>
    <p:sldId id="308" r:id="rId18"/>
    <p:sldId id="324" r:id="rId19"/>
    <p:sldId id="325" r:id="rId20"/>
    <p:sldId id="326" r:id="rId21"/>
    <p:sldId id="327" r:id="rId22"/>
    <p:sldId id="328" r:id="rId23"/>
    <p:sldId id="329" r:id="rId24"/>
    <p:sldId id="357" r:id="rId25"/>
    <p:sldId id="341" r:id="rId26"/>
    <p:sldId id="342" r:id="rId27"/>
    <p:sldId id="343" r:id="rId28"/>
    <p:sldId id="344" r:id="rId29"/>
    <p:sldId id="346" r:id="rId30"/>
    <p:sldId id="347" r:id="rId31"/>
    <p:sldId id="310" r:id="rId32"/>
    <p:sldId id="311" r:id="rId33"/>
    <p:sldId id="312" r:id="rId34"/>
    <p:sldId id="313" r:id="rId35"/>
    <p:sldId id="345" r:id="rId36"/>
    <p:sldId id="314" r:id="rId37"/>
    <p:sldId id="316" r:id="rId38"/>
    <p:sldId id="358" r:id="rId39"/>
    <p:sldId id="264" r:id="rId40"/>
    <p:sldId id="282" r:id="rId41"/>
    <p:sldId id="283" r:id="rId42"/>
    <p:sldId id="284" r:id="rId43"/>
  </p:sldIdLst>
  <p:sldSz cx="12192000" cy="6858000"/>
  <p:notesSz cx="9947275"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 DARE ADEDAYO" initials="DDA" lastIdx="4" clrIdx="0">
    <p:extLst>
      <p:ext uri="{19B8F6BF-5375-455C-9EA6-DF929625EA0E}">
        <p15:presenceInfo xmlns:p15="http://schemas.microsoft.com/office/powerpoint/2012/main" userId="DR. DARE ADEDAY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85637" autoAdjust="0"/>
  </p:normalViewPr>
  <p:slideViewPr>
    <p:cSldViewPr snapToGrid="0">
      <p:cViewPr varScale="1">
        <p:scale>
          <a:sx n="59" d="100"/>
          <a:sy n="59" d="100"/>
        </p:scale>
        <p:origin x="894" y="66"/>
      </p:cViewPr>
      <p:guideLst>
        <p:guide orient="horz" pos="2160"/>
        <p:guide pos="3840"/>
      </p:guideLst>
    </p:cSldViewPr>
  </p:slideViewPr>
  <p:notesTextViewPr>
    <p:cViewPr>
      <p:scale>
        <a:sx n="3" d="2"/>
        <a:sy n="3" d="2"/>
      </p:scale>
      <p:origin x="0" y="0"/>
    </p:cViewPr>
  </p:notesTextViewPr>
  <p:notesViewPr>
    <p:cSldViewPr snapToGrid="0">
      <p:cViewPr varScale="1">
        <p:scale>
          <a:sx n="72" d="100"/>
          <a:sy n="72" d="100"/>
        </p:scale>
        <p:origin x="1896"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57"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10486" cy="3440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34487" y="1"/>
            <a:ext cx="4310486" cy="344091"/>
          </a:xfrm>
          <a:prstGeom prst="rect">
            <a:avLst/>
          </a:prstGeom>
        </p:spPr>
        <p:txBody>
          <a:bodyPr vert="horz" lIns="91440" tIns="45720" rIns="91440" bIns="45720" rtlCol="0"/>
          <a:lstStyle>
            <a:lvl1pPr algn="r">
              <a:defRPr sz="1200"/>
            </a:lvl1pPr>
          </a:lstStyle>
          <a:p>
            <a:fld id="{3AA07FFC-A2FA-4561-8F36-9F6F2F45580D}" type="datetimeFigureOut">
              <a:rPr lang="en-GB" smtClean="0"/>
              <a:t>01/07/2019</a:t>
            </a:fld>
            <a:endParaRPr lang="en-GB"/>
          </a:p>
        </p:txBody>
      </p:sp>
      <p:sp>
        <p:nvSpPr>
          <p:cNvPr id="4" name="Footer Placeholder 3"/>
          <p:cNvSpPr>
            <a:spLocks noGrp="1"/>
          </p:cNvSpPr>
          <p:nvPr>
            <p:ph type="ftr" sz="quarter" idx="2"/>
          </p:nvPr>
        </p:nvSpPr>
        <p:spPr>
          <a:xfrm>
            <a:off x="0" y="6513910"/>
            <a:ext cx="4310486" cy="34409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34487" y="6513910"/>
            <a:ext cx="4310486" cy="344090"/>
          </a:xfrm>
          <a:prstGeom prst="rect">
            <a:avLst/>
          </a:prstGeom>
        </p:spPr>
        <p:txBody>
          <a:bodyPr vert="horz" lIns="91440" tIns="45720" rIns="91440" bIns="45720" rtlCol="0" anchor="b"/>
          <a:lstStyle>
            <a:lvl1pPr algn="r">
              <a:defRPr sz="1200"/>
            </a:lvl1pPr>
          </a:lstStyle>
          <a:p>
            <a:fld id="{6D67D9B0-316C-4EFF-94A1-1A019BBEC94C}" type="slidenum">
              <a:rPr lang="en-GB" smtClean="0"/>
              <a:t>‹#›</a:t>
            </a:fld>
            <a:endParaRPr lang="en-GB"/>
          </a:p>
        </p:txBody>
      </p:sp>
    </p:spTree>
    <p:extLst>
      <p:ext uri="{BB962C8B-B14F-4D97-AF65-F5344CB8AC3E}">
        <p14:creationId xmlns:p14="http://schemas.microsoft.com/office/powerpoint/2010/main" val="2316382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10486" cy="3440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34487" y="1"/>
            <a:ext cx="4310486" cy="344091"/>
          </a:xfrm>
          <a:prstGeom prst="rect">
            <a:avLst/>
          </a:prstGeom>
        </p:spPr>
        <p:txBody>
          <a:bodyPr vert="horz" lIns="91440" tIns="45720" rIns="91440" bIns="45720" rtlCol="0"/>
          <a:lstStyle>
            <a:lvl1pPr algn="r">
              <a:defRPr sz="1200"/>
            </a:lvl1pPr>
          </a:lstStyle>
          <a:p>
            <a:fld id="{FAAB8BB9-5D7B-4F5E-8755-302545A36E8F}" type="datetimeFigureOut">
              <a:rPr lang="en-GB" smtClean="0"/>
              <a:pPr/>
              <a:t>01/07/2019</a:t>
            </a:fld>
            <a:endParaRPr lang="en-GB"/>
          </a:p>
        </p:txBody>
      </p:sp>
      <p:sp>
        <p:nvSpPr>
          <p:cNvPr id="4" name="Slide Image Placeholder 3"/>
          <p:cNvSpPr>
            <a:spLocks noGrp="1" noRot="1" noChangeAspect="1"/>
          </p:cNvSpPr>
          <p:nvPr>
            <p:ph type="sldImg" idx="2"/>
          </p:nvPr>
        </p:nvSpPr>
        <p:spPr>
          <a:xfrm>
            <a:off x="2916238"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4728" y="3300412"/>
            <a:ext cx="795782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910"/>
            <a:ext cx="4310486" cy="34409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34487" y="6513910"/>
            <a:ext cx="4310486" cy="344090"/>
          </a:xfrm>
          <a:prstGeom prst="rect">
            <a:avLst/>
          </a:prstGeom>
        </p:spPr>
        <p:txBody>
          <a:bodyPr vert="horz" lIns="91440" tIns="45720" rIns="91440" bIns="45720" rtlCol="0" anchor="b"/>
          <a:lstStyle>
            <a:lvl1pPr algn="r">
              <a:defRPr sz="1200"/>
            </a:lvl1pPr>
          </a:lstStyle>
          <a:p>
            <a:fld id="{AB90F4FA-678F-4EEF-BA19-AB073FBEEEB5}" type="slidenum">
              <a:rPr lang="en-GB" smtClean="0"/>
              <a:pPr/>
              <a:t>‹#›</a:t>
            </a:fld>
            <a:endParaRPr lang="en-GB"/>
          </a:p>
        </p:txBody>
      </p:sp>
    </p:spTree>
    <p:extLst>
      <p:ext uri="{BB962C8B-B14F-4D97-AF65-F5344CB8AC3E}">
        <p14:creationId xmlns:p14="http://schemas.microsoft.com/office/powerpoint/2010/main" val="748467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83C396F5-7F5E-473B-ACAE-EC3D60BCDD5D}" type="slidenum">
              <a:rPr lang="en-US" altLang="en-US" sz="1200"/>
              <a:pPr/>
              <a:t>1</a:t>
            </a:fld>
            <a:endParaRPr lang="en-US" altLang="en-US" sz="120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p:spPr>
        <p:txBody>
          <a:bodyPr/>
          <a:lstStyle/>
          <a:p>
            <a:pPr eaLnBrk="1" hangingPunct="1"/>
            <a:r>
              <a:rPr lang="en-US" altLang="en-US" smtClean="0">
                <a:cs typeface="Times New Roman" panose="02020603050405020304" pitchFamily="18" charset="0"/>
              </a:rPr>
              <a:t>What you accomplish during a 24-hour period depends on your own motivation, your energy, your skills and abilities, and other resources. </a:t>
            </a:r>
          </a:p>
          <a:p>
            <a:pPr eaLnBrk="1" hangingPunct="1"/>
            <a:endParaRPr lang="en-US" altLang="en-US" smtClean="0">
              <a:cs typeface="Times New Roman" panose="02020603050405020304" pitchFamily="18" charset="0"/>
            </a:endParaRPr>
          </a:p>
          <a:p>
            <a:pPr eaLnBrk="1" hangingPunct="1"/>
            <a:r>
              <a:rPr lang="en-US" altLang="en-US" smtClean="0">
                <a:cs typeface="Times New Roman" panose="02020603050405020304" pitchFamily="18" charset="0"/>
              </a:rPr>
              <a:t>Since there are always demands on your time, it may be helpful to think about what you will do with your time and to consider some strategies for more effective time management. </a:t>
            </a:r>
          </a:p>
          <a:p>
            <a:pPr eaLnBrk="1" hangingPunct="1"/>
            <a:endParaRPr lang="en-US" altLang="en-US" smtClean="0">
              <a:cs typeface="Times New Roman" panose="02020603050405020304" pitchFamily="18" charset="0"/>
            </a:endParaRPr>
          </a:p>
          <a:p>
            <a:pPr eaLnBrk="1" hangingPunct="1"/>
            <a:r>
              <a:rPr lang="en-US" altLang="en-US" smtClean="0">
                <a:cs typeface="Times New Roman" panose="02020603050405020304" pitchFamily="18" charset="0"/>
              </a:rPr>
              <a:t>Time management is not a way to make you work harder and longer, but a means to help you work smarter to accomplish your work more easily and rapidly.</a:t>
            </a:r>
            <a:r>
              <a:rPr lang="en-US" altLang="en-US" smtClean="0"/>
              <a:t> </a:t>
            </a:r>
          </a:p>
        </p:txBody>
      </p:sp>
    </p:spTree>
    <p:extLst>
      <p:ext uri="{BB962C8B-B14F-4D97-AF65-F5344CB8AC3E}">
        <p14:creationId xmlns:p14="http://schemas.microsoft.com/office/powerpoint/2010/main" val="976259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C627EC-4337-4371-9029-557431523949}" type="slidenum">
              <a:rPr lang="en-US" altLang="en-US"/>
              <a:pPr/>
              <a:t>3</a:t>
            </a:fld>
            <a:endParaRPr lang="en-US" alt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solidFill>
                  <a:schemeClr val="accent1">
                    <a:lumMod val="50000"/>
                  </a:schemeClr>
                </a:solidFill>
              </a:rPr>
              <a:t>Time - the measured or measurable period during which an action, process, or condition exists or continues.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solidFill>
                <a:schemeClr val="accent1">
                  <a:lumMod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solidFill>
                  <a:schemeClr val="accent1">
                    <a:lumMod val="50000"/>
                  </a:schemeClr>
                </a:solidFill>
              </a:rPr>
              <a:t>Management - the act or art of </a:t>
            </a:r>
            <a:r>
              <a:rPr lang="en-US" altLang="en-US" sz="1200" b="1" dirty="0" smtClean="0">
                <a:solidFill>
                  <a:schemeClr val="accent1">
                    <a:lumMod val="50000"/>
                  </a:schemeClr>
                </a:solidFill>
              </a:rPr>
              <a:t>managing</a:t>
            </a:r>
            <a:r>
              <a:rPr lang="en-US" altLang="en-US" sz="1200" dirty="0" smtClean="0">
                <a:solidFill>
                  <a:schemeClr val="accent1">
                    <a:lumMod val="50000"/>
                  </a:schemeClr>
                </a:solidFill>
              </a:rPr>
              <a:t> </a:t>
            </a:r>
            <a:r>
              <a:rPr lang="en-US" altLang="en-US" sz="1200" b="1" dirty="0" smtClean="0">
                <a:solidFill>
                  <a:schemeClr val="accent1">
                    <a:lumMod val="50000"/>
                  </a:schemeClr>
                </a:solidFill>
              </a:rPr>
              <a:t>:</a:t>
            </a:r>
            <a:r>
              <a:rPr lang="en-US" altLang="en-US" sz="1200" dirty="0" smtClean="0">
                <a:solidFill>
                  <a:schemeClr val="accent1">
                    <a:lumMod val="50000"/>
                  </a:schemeClr>
                </a:solidFill>
              </a:rPr>
              <a:t> the conducting or supervising of something (as a business).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solidFill>
                <a:schemeClr val="accent1">
                  <a:lumMod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solidFill>
                  <a:schemeClr val="accent1">
                    <a:lumMod val="50000"/>
                  </a:schemeClr>
                </a:solidFill>
              </a:rPr>
              <a:t>Time management</a:t>
            </a:r>
            <a:r>
              <a:rPr lang="en-US" altLang="en-US" sz="1200" dirty="0" smtClean="0">
                <a:solidFill>
                  <a:schemeClr val="accent1">
                    <a:lumMod val="50000"/>
                  </a:schemeClr>
                </a:solidFill>
              </a:rPr>
              <a:t> is straightforwardly defined as the management of time in order to make the most out of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solidFill>
                <a:schemeClr val="accent1">
                  <a:lumMod val="50000"/>
                </a:schemeClr>
              </a:solidFill>
            </a:endParaRPr>
          </a:p>
          <a:p>
            <a:endParaRPr lang="en-US" altLang="en-US" dirty="0"/>
          </a:p>
        </p:txBody>
      </p:sp>
    </p:spTree>
    <p:extLst>
      <p:ext uri="{BB962C8B-B14F-4D97-AF65-F5344CB8AC3E}">
        <p14:creationId xmlns:p14="http://schemas.microsoft.com/office/powerpoint/2010/main" val="997446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smtClean="0">
                <a:solidFill>
                  <a:schemeClr val="accent1">
                    <a:lumMod val="50000"/>
                  </a:schemeClr>
                </a:solidFill>
              </a:rPr>
              <a:t>The Problem is Severe</a:t>
            </a:r>
            <a:endParaRPr lang="en-US" altLang="en-US" sz="1200" dirty="0" smtClean="0">
              <a:solidFill>
                <a:schemeClr val="accent1">
                  <a:lumMod val="50000"/>
                </a:schemeClr>
              </a:solidFill>
            </a:endParaRPr>
          </a:p>
          <a:p>
            <a:r>
              <a:rPr lang="en-US" altLang="en-US" sz="1200" dirty="0" smtClean="0">
                <a:solidFill>
                  <a:schemeClr val="accent1">
                    <a:lumMod val="50000"/>
                  </a:schemeClr>
                </a:solidFill>
              </a:rPr>
              <a:t>By some estimates, people waste about 2 hours per day. </a:t>
            </a:r>
            <a:endParaRPr lang="en-GB" dirty="0"/>
          </a:p>
        </p:txBody>
      </p:sp>
      <p:sp>
        <p:nvSpPr>
          <p:cNvPr id="4" name="Slide Number Placeholder 3"/>
          <p:cNvSpPr>
            <a:spLocks noGrp="1"/>
          </p:cNvSpPr>
          <p:nvPr>
            <p:ph type="sldNum" sz="quarter" idx="10"/>
          </p:nvPr>
        </p:nvSpPr>
        <p:spPr/>
        <p:txBody>
          <a:bodyPr/>
          <a:lstStyle/>
          <a:p>
            <a:fld id="{AB90F4FA-678F-4EEF-BA19-AB073FBEEEB5}" type="slidenum">
              <a:rPr lang="en-GB" smtClean="0"/>
              <a:pPr/>
              <a:t>7</a:t>
            </a:fld>
            <a:endParaRPr lang="en-GB"/>
          </a:p>
        </p:txBody>
      </p:sp>
    </p:spTree>
    <p:extLst>
      <p:ext uri="{BB962C8B-B14F-4D97-AF65-F5344CB8AC3E}">
        <p14:creationId xmlns:p14="http://schemas.microsoft.com/office/powerpoint/2010/main" val="130816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6F82B6B8-6BA8-47D6-AA43-1C9C9370405A}" type="slidenum">
              <a:rPr lang="en-US" altLang="en-US" sz="1200"/>
              <a:pPr/>
              <a:t>8</a:t>
            </a:fld>
            <a:endParaRPr lang="en-US" altLang="en-US" sz="1200"/>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r>
              <a:rPr lang="en-US" altLang="en-US" b="1" dirty="0" smtClean="0"/>
              <a:t>Note: You may wish to add personal experiences as examples of one or more of the obstacles to enhance the presentation.  </a:t>
            </a:r>
          </a:p>
          <a:p>
            <a:pPr eaLnBrk="1" hangingPunct="1"/>
            <a:endParaRPr lang="en-US" altLang="en-US" dirty="0" smtClean="0"/>
          </a:p>
          <a:p>
            <a:pPr eaLnBrk="1" hangingPunct="1"/>
            <a:r>
              <a:rPr lang="en-US" altLang="en-US" dirty="0" smtClean="0"/>
              <a:t>There are a lot of things that make it difficult for us to manage our time effectively.  Let’s consider some of the most common ones, and see if they apply to us:</a:t>
            </a:r>
          </a:p>
          <a:p>
            <a:pPr eaLnBrk="1" hangingPunct="1">
              <a:buFontTx/>
              <a:buChar char="•"/>
            </a:pPr>
            <a:r>
              <a:rPr lang="en-US" altLang="en-US" dirty="0" smtClean="0"/>
              <a:t>Unclear objectives – It’s hard to hit a target with your eyes closed, and it’s just as hard to accomplish something when you aren’t exactly clear about what you want to achieve</a:t>
            </a:r>
          </a:p>
          <a:p>
            <a:pPr eaLnBrk="1" hangingPunct="1">
              <a:buFontTx/>
              <a:buChar char="•"/>
            </a:pPr>
            <a:r>
              <a:rPr lang="en-US" altLang="en-US" dirty="0" smtClean="0"/>
              <a:t>Disorganization – It’s easy to see when your desk is too messy, but sometimes you have to step back and ask yourself if you are taking an organized approach in completing all of your tasks</a:t>
            </a:r>
          </a:p>
          <a:p>
            <a:pPr eaLnBrk="1" hangingPunct="1">
              <a:buFontTx/>
              <a:buChar char="•"/>
            </a:pPr>
            <a:r>
              <a:rPr lang="en-US" altLang="en-US" dirty="0" smtClean="0"/>
              <a:t>Inability to say “no” – We all want to be as helpful as we can when others need us, but this can mean taking time away from other priorities to do something we may not have planned </a:t>
            </a:r>
          </a:p>
        </p:txBody>
      </p:sp>
    </p:spTree>
    <p:extLst>
      <p:ext uri="{BB962C8B-B14F-4D97-AF65-F5344CB8AC3E}">
        <p14:creationId xmlns:p14="http://schemas.microsoft.com/office/powerpoint/2010/main" val="3448745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FA0BD8BA-82C0-477F-B2F2-C51686D184C9}" type="slidenum">
              <a:rPr lang="en-US" altLang="en-US" sz="1200"/>
              <a:pPr/>
              <a:t>9</a:t>
            </a:fld>
            <a:endParaRPr lang="en-US" altLang="en-US" sz="120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buFontTx/>
              <a:buChar char="•"/>
            </a:pPr>
            <a:r>
              <a:rPr lang="en-US" altLang="en-US" dirty="0" smtClean="0"/>
              <a:t>Interruptions – Many times we are in the middle of accomplishing something really important and the telephone rings.  These calls can not only take you away from your task, but sometimes they interrupt your train of thought and you can’t return to where you were without retracing your steps</a:t>
            </a:r>
          </a:p>
          <a:p>
            <a:pPr eaLnBrk="1" hangingPunct="1">
              <a:buFontTx/>
              <a:buChar char="•"/>
            </a:pPr>
            <a:r>
              <a:rPr lang="en-US" altLang="en-US" dirty="0" smtClean="0"/>
              <a:t>More interruptions – We all like to visit with others, but conversations at inappropriate times can cost us time when we have to stop what we are doing and redirect ourselves from our plans</a:t>
            </a:r>
          </a:p>
          <a:p>
            <a:pPr eaLnBrk="1" hangingPunct="1">
              <a:buFontTx/>
              <a:buChar char="•"/>
            </a:pPr>
            <a:r>
              <a:rPr lang="en-US" altLang="en-US" dirty="0" smtClean="0"/>
              <a:t>Periods of inactivity – As much as we think we are busy, there are times in our day when we are not really doing anything. Recognizing and making use of these times can have a positive effect on our efforts </a:t>
            </a:r>
          </a:p>
        </p:txBody>
      </p:sp>
    </p:spTree>
    <p:extLst>
      <p:ext uri="{BB962C8B-B14F-4D97-AF65-F5344CB8AC3E}">
        <p14:creationId xmlns:p14="http://schemas.microsoft.com/office/powerpoint/2010/main" val="822085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287DEED0-FD25-40A9-A84E-AB4AD466BBC0}" type="slidenum">
              <a:rPr lang="en-US" altLang="en-US" sz="1200"/>
              <a:pPr/>
              <a:t>10</a:t>
            </a:fld>
            <a:endParaRPr lang="en-US" altLang="en-US" sz="120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p:spPr>
        <p:txBody>
          <a:bodyPr/>
          <a:lstStyle/>
          <a:p>
            <a:pPr eaLnBrk="1" hangingPunct="1">
              <a:buFontTx/>
              <a:buChar char="•"/>
            </a:pPr>
            <a:r>
              <a:rPr lang="en-US" altLang="en-US" dirty="0" smtClean="0"/>
              <a:t>Too many things at once – Many of our tasks are not routines.  They require concentration to detail.  When we are attempting to do too many different things at one time, each individual task suffers as a result</a:t>
            </a:r>
          </a:p>
          <a:p>
            <a:pPr eaLnBrk="1" hangingPunct="1">
              <a:buFontTx/>
              <a:buChar char="•"/>
            </a:pPr>
            <a:r>
              <a:rPr lang="en-US" altLang="en-US" dirty="0" smtClean="0"/>
              <a:t>Stress and fatigue – Everyone experiences stress from time to time, and sometimes we actually operate a little better when there is some level of stress.  Too much stress, on the other hand, causes our work to suffer and wears us down physically and mentally.  Dealing with stress is an important part of time management</a:t>
            </a:r>
          </a:p>
          <a:p>
            <a:pPr eaLnBrk="1" hangingPunct="1">
              <a:buFontTx/>
              <a:buChar char="•"/>
            </a:pPr>
            <a:r>
              <a:rPr lang="en-US" altLang="en-US" dirty="0" smtClean="0"/>
              <a:t>All work and no play – Most successful people know how to balance work and play.  When work takes over your life, you not only give your body little time to re-energize, but you may end up sacrificing the really important things in life like family and friends    </a:t>
            </a:r>
          </a:p>
        </p:txBody>
      </p:sp>
    </p:spTree>
    <p:extLst>
      <p:ext uri="{BB962C8B-B14F-4D97-AF65-F5344CB8AC3E}">
        <p14:creationId xmlns:p14="http://schemas.microsoft.com/office/powerpoint/2010/main" val="1989376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AC955241-CD39-48D3-88CE-63E3A177A5C6}" type="slidenum">
              <a:rPr lang="en-US" altLang="en-US" sz="1200"/>
              <a:pPr/>
              <a:t>11</a:t>
            </a:fld>
            <a:endParaRPr lang="en-US" alt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buFontTx/>
              <a:buChar char="•"/>
            </a:pPr>
            <a:r>
              <a:rPr lang="en-US" altLang="en-US" dirty="0" smtClean="0"/>
              <a:t>The obstacles that we face are not insurmountable. Sometimes, the hardest thing to do is to identify that these obstacles exist and are affecting your ability to manage your time</a:t>
            </a:r>
          </a:p>
          <a:p>
            <a:pPr eaLnBrk="1" hangingPunct="1">
              <a:buFontTx/>
              <a:buChar char="•"/>
            </a:pPr>
            <a:r>
              <a:rPr lang="en-US" altLang="en-US" dirty="0" smtClean="0">
                <a:cs typeface="Times New Roman" panose="02020603050405020304" pitchFamily="18" charset="0"/>
              </a:rPr>
              <a:t>When you have identified your obstacles you can begin to overcome them</a:t>
            </a:r>
          </a:p>
        </p:txBody>
      </p:sp>
    </p:spTree>
    <p:extLst>
      <p:ext uri="{BB962C8B-B14F-4D97-AF65-F5344CB8AC3E}">
        <p14:creationId xmlns:p14="http://schemas.microsoft.com/office/powerpoint/2010/main" val="264958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smtClean="0">
                <a:solidFill>
                  <a:schemeClr val="accent1">
                    <a:lumMod val="50000"/>
                  </a:schemeClr>
                </a:solidFill>
              </a:rPr>
              <a:t>Planning</a:t>
            </a:r>
          </a:p>
          <a:p>
            <a:endParaRPr lang="en-US" b="1" dirty="0" smtClean="0">
              <a:solidFill>
                <a:schemeClr val="accent1">
                  <a:lumMod val="50000"/>
                </a:schemeClr>
              </a:solidFill>
            </a:endParaRPr>
          </a:p>
          <a:p>
            <a:pPr marL="171450" indent="-171450">
              <a:buFont typeface="Arial" panose="020B0604020202020204" pitchFamily="34" charset="0"/>
              <a:buChar char="•"/>
            </a:pPr>
            <a:r>
              <a:rPr lang="en-US" altLang="en-US" b="0" dirty="0" smtClean="0">
                <a:solidFill>
                  <a:schemeClr val="accent1">
                    <a:lumMod val="50000"/>
                  </a:schemeClr>
                </a:solidFill>
              </a:rPr>
              <a:t>Failing to plan is planning to fail</a:t>
            </a:r>
          </a:p>
          <a:p>
            <a:pPr marL="171450" indent="-171450">
              <a:buFont typeface="Arial" panose="020B0604020202020204" pitchFamily="34" charset="0"/>
              <a:buChar char="•"/>
            </a:pPr>
            <a:r>
              <a:rPr lang="en-US" altLang="en-US" b="0" dirty="0" smtClean="0">
                <a:solidFill>
                  <a:schemeClr val="accent1">
                    <a:lumMod val="50000"/>
                  </a:schemeClr>
                </a:solidFill>
              </a:rPr>
              <a:t>Plan Each Day, Each Week, Each Month</a:t>
            </a:r>
          </a:p>
          <a:p>
            <a:pPr marL="171450" indent="-171450">
              <a:buFont typeface="Arial" panose="020B0604020202020204" pitchFamily="34" charset="0"/>
              <a:buChar char="•"/>
            </a:pPr>
            <a:r>
              <a:rPr lang="en-US" altLang="en-US" b="0" dirty="0" smtClean="0">
                <a:solidFill>
                  <a:schemeClr val="accent1">
                    <a:lumMod val="50000"/>
                  </a:schemeClr>
                </a:solidFill>
              </a:rPr>
              <a:t>You can always change your plan, but only once you </a:t>
            </a:r>
            <a:r>
              <a:rPr lang="en-US" altLang="en-US" b="0" u="sng" dirty="0" smtClean="0">
                <a:solidFill>
                  <a:schemeClr val="accent1">
                    <a:lumMod val="50000"/>
                  </a:schemeClr>
                </a:solidFill>
              </a:rPr>
              <a:t>have one</a:t>
            </a:r>
            <a:r>
              <a:rPr lang="en-US" altLang="en-US" b="0" dirty="0" smtClean="0">
                <a:solidFill>
                  <a:schemeClr val="accent1">
                    <a:lumMod val="50000"/>
                  </a:schemeClr>
                </a:solidFill>
              </a:rPr>
              <a:t>!</a:t>
            </a:r>
          </a:p>
          <a:p>
            <a:endParaRPr lang="en-GB" dirty="0"/>
          </a:p>
        </p:txBody>
      </p:sp>
      <p:sp>
        <p:nvSpPr>
          <p:cNvPr id="4" name="Slide Number Placeholder 3"/>
          <p:cNvSpPr>
            <a:spLocks noGrp="1"/>
          </p:cNvSpPr>
          <p:nvPr>
            <p:ph type="sldNum" sz="quarter" idx="10"/>
          </p:nvPr>
        </p:nvSpPr>
        <p:spPr/>
        <p:txBody>
          <a:bodyPr/>
          <a:lstStyle/>
          <a:p>
            <a:fld id="{AB90F4FA-678F-4EEF-BA19-AB073FBEEEB5}" type="slidenum">
              <a:rPr lang="en-GB" smtClean="0"/>
              <a:pPr/>
              <a:t>14</a:t>
            </a:fld>
            <a:endParaRPr lang="en-GB"/>
          </a:p>
        </p:txBody>
      </p:sp>
    </p:spTree>
    <p:extLst>
      <p:ext uri="{BB962C8B-B14F-4D97-AF65-F5344CB8AC3E}">
        <p14:creationId xmlns:p14="http://schemas.microsoft.com/office/powerpoint/2010/main" val="3568625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D8D7C063-2A53-42D1-ADE0-3689FB4232EF}" type="slidenum">
              <a:rPr lang="en-US" altLang="en-US" sz="1200"/>
              <a:pPr/>
              <a:t>15</a:t>
            </a:fld>
            <a:endParaRPr lang="en-US" alt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pPr eaLnBrk="1" hangingPunct="1"/>
            <a:r>
              <a:rPr lang="en-GB" altLang="en-US" b="1" dirty="0" smtClean="0"/>
              <a:t>S - Specific</a:t>
            </a:r>
          </a:p>
          <a:p>
            <a:pPr eaLnBrk="1" hangingPunct="1"/>
            <a:r>
              <a:rPr lang="en-GB" altLang="en-US" dirty="0" smtClean="0"/>
              <a:t>Distinct</a:t>
            </a:r>
          </a:p>
          <a:p>
            <a:pPr eaLnBrk="1" hangingPunct="1"/>
            <a:r>
              <a:rPr lang="en-GB" altLang="en-US" dirty="0" smtClean="0"/>
              <a:t>Defines goals</a:t>
            </a:r>
          </a:p>
          <a:p>
            <a:pPr eaLnBrk="1" hangingPunct="1"/>
            <a:r>
              <a:rPr lang="en-GB" altLang="en-US" dirty="0" smtClean="0"/>
              <a:t>No ambiguous language</a:t>
            </a:r>
          </a:p>
          <a:p>
            <a:pPr eaLnBrk="1" hangingPunct="1"/>
            <a:endParaRPr lang="en-GB" altLang="en-US" b="1" dirty="0" smtClean="0"/>
          </a:p>
          <a:p>
            <a:pPr eaLnBrk="1" hangingPunct="1"/>
            <a:r>
              <a:rPr lang="en-GB" altLang="en-US" b="1" dirty="0" smtClean="0"/>
              <a:t>M</a:t>
            </a:r>
            <a:r>
              <a:rPr lang="en-GB" altLang="en-US" b="1" baseline="0" dirty="0" smtClean="0"/>
              <a:t> - </a:t>
            </a:r>
            <a:r>
              <a:rPr lang="en-GB" altLang="en-US" b="1" dirty="0" smtClean="0"/>
              <a:t>Measurable</a:t>
            </a:r>
          </a:p>
          <a:p>
            <a:pPr eaLnBrk="1" hangingPunct="1"/>
            <a:r>
              <a:rPr lang="en-GB" altLang="en-US" b="0" dirty="0" smtClean="0"/>
              <a:t>Feedback</a:t>
            </a:r>
          </a:p>
          <a:p>
            <a:pPr eaLnBrk="1" hangingPunct="1"/>
            <a:r>
              <a:rPr lang="en-GB" altLang="en-US" b="0" dirty="0" smtClean="0"/>
              <a:t>Know when goal is complete</a:t>
            </a:r>
          </a:p>
          <a:p>
            <a:pPr eaLnBrk="1" hangingPunct="1"/>
            <a:endParaRPr lang="en-GB" altLang="en-US" b="0" dirty="0" smtClean="0"/>
          </a:p>
          <a:p>
            <a:pPr>
              <a:buNone/>
            </a:pPr>
            <a:r>
              <a:rPr lang="en-US" sz="2800" b="1" dirty="0" smtClean="0">
                <a:solidFill>
                  <a:srgbClr val="003399"/>
                </a:solidFill>
                <a:effectLst>
                  <a:outerShdw blurRad="38100" dist="38100" dir="2700000" algn="tl">
                    <a:srgbClr val="000000">
                      <a:alpha val="43137"/>
                    </a:srgbClr>
                  </a:outerShdw>
                </a:effectLst>
              </a:rPr>
              <a:t>A – Assignable</a:t>
            </a:r>
          </a:p>
          <a:p>
            <a:r>
              <a:rPr lang="en-US" sz="1200" dirty="0" smtClean="0">
                <a:solidFill>
                  <a:srgbClr val="003399"/>
                </a:solidFill>
                <a:effectLst>
                  <a:outerShdw blurRad="38100" dist="38100" dir="2700000" algn="tl">
                    <a:srgbClr val="000000">
                      <a:alpha val="43137"/>
                    </a:srgbClr>
                  </a:outerShdw>
                </a:effectLst>
              </a:rPr>
              <a:t>Assign to either individuals or groups</a:t>
            </a:r>
          </a:p>
          <a:p>
            <a:endParaRPr lang="en-US" sz="1200" dirty="0" smtClean="0">
              <a:solidFill>
                <a:srgbClr val="003399"/>
              </a:solidFill>
              <a:effectLst>
                <a:outerShdw blurRad="38100" dist="38100" dir="2700000" algn="tl">
                  <a:srgbClr val="000000">
                    <a:alpha val="43137"/>
                  </a:srgbClr>
                </a:outerShdw>
              </a:effectLst>
            </a:endParaRPr>
          </a:p>
          <a:p>
            <a:pPr>
              <a:buNone/>
            </a:pPr>
            <a:r>
              <a:rPr lang="en-US" sz="2800" b="1" dirty="0" smtClean="0">
                <a:solidFill>
                  <a:srgbClr val="003399"/>
                </a:solidFill>
                <a:effectLst>
                  <a:outerShdw blurRad="38100" dist="38100" dir="2700000" algn="tl">
                    <a:srgbClr val="000000">
                      <a:alpha val="43137"/>
                    </a:srgbClr>
                  </a:outerShdw>
                </a:effectLst>
              </a:rPr>
              <a:t>R – Realistic</a:t>
            </a:r>
          </a:p>
          <a:p>
            <a:r>
              <a:rPr lang="en-US" sz="1200" dirty="0" smtClean="0">
                <a:solidFill>
                  <a:srgbClr val="003399"/>
                </a:solidFill>
                <a:effectLst>
                  <a:outerShdw blurRad="38100" dist="38100" dir="2700000" algn="tl">
                    <a:srgbClr val="000000">
                      <a:alpha val="43137"/>
                    </a:srgbClr>
                  </a:outerShdw>
                </a:effectLst>
              </a:rPr>
              <a:t>Will it work?</a:t>
            </a:r>
          </a:p>
          <a:p>
            <a:r>
              <a:rPr lang="en-US" sz="1200" dirty="0" smtClean="0">
                <a:solidFill>
                  <a:srgbClr val="003399"/>
                </a:solidFill>
                <a:effectLst>
                  <a:outerShdw blurRad="38100" dist="38100" dir="2700000" algn="tl">
                    <a:srgbClr val="000000">
                      <a:alpha val="43137"/>
                    </a:srgbClr>
                  </a:outerShdw>
                </a:effectLst>
              </a:rPr>
              <a:t>Is it challenging enough?</a:t>
            </a:r>
          </a:p>
          <a:p>
            <a:r>
              <a:rPr lang="en-US" sz="1200" dirty="0" smtClean="0">
                <a:solidFill>
                  <a:srgbClr val="003399"/>
                </a:solidFill>
                <a:effectLst>
                  <a:outerShdw blurRad="38100" dist="38100" dir="2700000" algn="tl">
                    <a:srgbClr val="000000">
                      <a:alpha val="43137"/>
                    </a:srgbClr>
                  </a:outerShdw>
                </a:effectLst>
              </a:rPr>
              <a:t>Is it attainable?</a:t>
            </a:r>
          </a:p>
          <a:p>
            <a:r>
              <a:rPr lang="en-US" sz="1200" dirty="0" smtClean="0">
                <a:solidFill>
                  <a:srgbClr val="003399"/>
                </a:solidFill>
                <a:effectLst>
                  <a:outerShdw blurRad="38100" dist="38100" dir="2700000" algn="tl">
                    <a:srgbClr val="000000">
                      <a:alpha val="43137"/>
                    </a:srgbClr>
                  </a:outerShdw>
                </a:effectLst>
              </a:rPr>
              <a:t>Is the time sufficient?</a:t>
            </a:r>
          </a:p>
          <a:p>
            <a:endParaRPr lang="en-US" sz="1200" dirty="0" smtClean="0">
              <a:solidFill>
                <a:srgbClr val="003399"/>
              </a:solidFill>
              <a:effectLst>
                <a:outerShdw blurRad="38100" dist="38100" dir="2700000" algn="tl">
                  <a:srgbClr val="000000">
                    <a:alpha val="43137"/>
                  </a:srgbClr>
                </a:outerShdw>
              </a:effectLst>
            </a:endParaRPr>
          </a:p>
          <a:p>
            <a:pPr>
              <a:buNone/>
            </a:pPr>
            <a:r>
              <a:rPr lang="en-US" sz="2800" b="1" dirty="0" smtClean="0">
                <a:solidFill>
                  <a:srgbClr val="003399"/>
                </a:solidFill>
                <a:effectLst>
                  <a:outerShdw blurRad="38100" dist="38100" dir="2700000" algn="tl">
                    <a:srgbClr val="000000">
                      <a:alpha val="43137"/>
                    </a:srgbClr>
                  </a:outerShdw>
                </a:effectLst>
              </a:rPr>
              <a:t>T – Time Based</a:t>
            </a:r>
          </a:p>
          <a:p>
            <a:r>
              <a:rPr lang="en-US" sz="1200" dirty="0" smtClean="0">
                <a:solidFill>
                  <a:srgbClr val="003399"/>
                </a:solidFill>
                <a:effectLst>
                  <a:outerShdw blurRad="38100" dist="38100" dir="2700000" algn="tl">
                    <a:srgbClr val="000000">
                      <a:alpha val="43137"/>
                    </a:srgbClr>
                  </a:outerShdw>
                </a:effectLst>
              </a:rPr>
              <a:t>Aggressive</a:t>
            </a:r>
          </a:p>
          <a:p>
            <a:r>
              <a:rPr lang="en-US" sz="1200" dirty="0" smtClean="0">
                <a:solidFill>
                  <a:srgbClr val="003399"/>
                </a:solidFill>
                <a:effectLst>
                  <a:outerShdw blurRad="38100" dist="38100" dir="2700000" algn="tl">
                    <a:srgbClr val="000000">
                      <a:alpha val="43137"/>
                    </a:srgbClr>
                  </a:outerShdw>
                </a:effectLst>
              </a:rPr>
              <a:t>Realistic</a:t>
            </a:r>
          </a:p>
          <a:p>
            <a:pPr eaLnBrk="1" hangingPunct="1"/>
            <a:endParaRPr lang="en-GB" altLang="en-US" b="0" dirty="0" smtClean="0"/>
          </a:p>
          <a:p>
            <a:pPr eaLnBrk="1" hangingPunct="1"/>
            <a:endParaRPr lang="en-GB" altLang="en-US" b="0" dirty="0" smtClean="0"/>
          </a:p>
          <a:p>
            <a:pPr eaLnBrk="1" hangingPunct="1"/>
            <a:endParaRPr lang="en-GB" altLang="en-US" b="0" dirty="0" smtClean="0"/>
          </a:p>
        </p:txBody>
      </p:sp>
    </p:spTree>
    <p:extLst>
      <p:ext uri="{BB962C8B-B14F-4D97-AF65-F5344CB8AC3E}">
        <p14:creationId xmlns:p14="http://schemas.microsoft.com/office/powerpoint/2010/main" val="3259700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2C77C948-B8F7-48B8-A6A9-4F39ACC11C59}" type="slidenum">
              <a:rPr lang="en-US" altLang="en-US" sz="1200"/>
              <a:pPr/>
              <a:t>16</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r>
              <a:rPr lang="en-US" altLang="en-US" sz="1000" dirty="0" smtClean="0"/>
              <a:t>You will be faced with many tasks.  It is safe to say that you will not be able to do everything, so it is wise to periodically make a list of the tasks that confront you and prioritize them.  The following technique may be helpful in prioritizing:</a:t>
            </a:r>
          </a:p>
          <a:p>
            <a:pPr eaLnBrk="1" hangingPunct="1">
              <a:lnSpc>
                <a:spcPct val="75000"/>
              </a:lnSpc>
            </a:pPr>
            <a:r>
              <a:rPr lang="en-US" altLang="en-US" sz="1000" b="1" dirty="0" smtClean="0"/>
              <a:t>Note: You may wish to provide examples of tasks that you have placed in each of the four categories that follow.  Explain why you made the decision, and how it positively impacted your time management.</a:t>
            </a:r>
          </a:p>
          <a:p>
            <a:pPr eaLnBrk="1" hangingPunct="1">
              <a:lnSpc>
                <a:spcPct val="75000"/>
              </a:lnSpc>
            </a:pPr>
            <a:endParaRPr lang="en-US" altLang="en-US" sz="1000" b="1" dirty="0" smtClean="0"/>
          </a:p>
          <a:p>
            <a:pPr eaLnBrk="1" hangingPunct="1"/>
            <a:r>
              <a:rPr lang="en-US" altLang="en-US" sz="1000" dirty="0" smtClean="0"/>
              <a:t>Do – Determine from the list the things you think are most important to accomplish, and are things you should do yourself. </a:t>
            </a:r>
          </a:p>
          <a:p>
            <a:pPr eaLnBrk="1" hangingPunct="1"/>
            <a:endParaRPr lang="en-US" altLang="en-US" sz="1000" dirty="0" smtClean="0"/>
          </a:p>
          <a:p>
            <a:pPr eaLnBrk="1" hangingPunct="1">
              <a:buFontTx/>
              <a:buChar char="•"/>
            </a:pPr>
            <a:r>
              <a:rPr lang="en-US" altLang="en-US" sz="1000" dirty="0" smtClean="0"/>
              <a:t>Delegate – Remember that there many Lions within your district with skills, experience, and motivation to carry out a wide variety of tasks.  Each participants</a:t>
            </a:r>
            <a:r>
              <a:rPr lang="en-US" altLang="en-US" sz="1000" baseline="0" dirty="0" smtClean="0"/>
              <a:t> should understand</a:t>
            </a:r>
            <a:r>
              <a:rPr lang="en-US" altLang="en-US" sz="1000" dirty="0" smtClean="0"/>
              <a:t> that real leaders do not try to accomplish everything themselves and recognizes that some things are better handled by others.  Delegating not only frees up your time for other things, it ensures that resources are used wisely</a:t>
            </a:r>
          </a:p>
          <a:p>
            <a:pPr eaLnBrk="1" hangingPunct="1">
              <a:buFontTx/>
              <a:buNone/>
            </a:pPr>
            <a:endParaRPr lang="en-US" altLang="en-US" sz="1000" dirty="0" smtClean="0"/>
          </a:p>
          <a:p>
            <a:pPr eaLnBrk="1" hangingPunct="1">
              <a:buFontTx/>
              <a:buChar char="•"/>
            </a:pPr>
            <a:r>
              <a:rPr lang="en-US" altLang="en-US" sz="1000" dirty="0" smtClean="0"/>
              <a:t>Delay until another time – Some things can wait. The danger is delaying too many things until deadlines are near.  The best policy here is to consider </a:t>
            </a:r>
            <a:r>
              <a:rPr lang="en-US" altLang="en-US" sz="1000" b="1" dirty="0" smtClean="0"/>
              <a:t>when</a:t>
            </a:r>
            <a:r>
              <a:rPr lang="en-US" altLang="en-US" sz="1000" dirty="0" smtClean="0"/>
              <a:t> things are due, </a:t>
            </a:r>
            <a:r>
              <a:rPr lang="en-US" altLang="en-US" sz="1000" b="1" dirty="0" smtClean="0"/>
              <a:t>how long</a:t>
            </a:r>
            <a:r>
              <a:rPr lang="en-US" altLang="en-US" sz="1000" dirty="0" smtClean="0"/>
              <a:t> it will take to accomplish them, and </a:t>
            </a:r>
            <a:r>
              <a:rPr lang="en-US" altLang="en-US" sz="1000" b="1" dirty="0" smtClean="0"/>
              <a:t>what your current workload will allow</a:t>
            </a:r>
            <a:r>
              <a:rPr lang="en-US" altLang="en-US" sz="1000" dirty="0" smtClean="0"/>
              <a:t>. </a:t>
            </a:r>
          </a:p>
          <a:p>
            <a:pPr eaLnBrk="1" hangingPunct="1">
              <a:buFontTx/>
              <a:buNone/>
            </a:pPr>
            <a:endParaRPr lang="en-US" altLang="en-US" sz="1000" dirty="0" smtClean="0"/>
          </a:p>
          <a:p>
            <a:pPr eaLnBrk="1" hangingPunct="1">
              <a:buFontTx/>
              <a:buChar char="•"/>
            </a:pPr>
            <a:r>
              <a:rPr lang="en-US" altLang="en-US" sz="1000" dirty="0" smtClean="0"/>
              <a:t>Delete – If you have set goals using the guidelines we mentioned earlier, you may recognize that some of them are not achievable or realistic, or that they are just not important.  A good leader knows when to concentrate on the important and eliminate the rest.</a:t>
            </a:r>
          </a:p>
          <a:p>
            <a:pPr eaLnBrk="1" hangingPunct="1">
              <a:buFontTx/>
              <a:buChar char="•"/>
            </a:pPr>
            <a:endParaRPr lang="en-US" altLang="en-US" sz="1000" dirty="0" smtClean="0"/>
          </a:p>
          <a:p>
            <a:pPr eaLnBrk="1" hangingPunct="1"/>
            <a:r>
              <a:rPr lang="en-US" altLang="en-US" sz="1000" b="1" dirty="0" smtClean="0"/>
              <a:t>Note: As time allows, you may wish to:</a:t>
            </a:r>
          </a:p>
          <a:p>
            <a:pPr eaLnBrk="1" hangingPunct="1">
              <a:buFontTx/>
              <a:buChar char="•"/>
            </a:pPr>
            <a:r>
              <a:rPr lang="en-US" altLang="en-US" sz="1000" b="1" dirty="0" smtClean="0"/>
              <a:t>Ask selected participants to share tasks that they will prioritize into the four categories</a:t>
            </a:r>
          </a:p>
          <a:p>
            <a:pPr eaLnBrk="1" hangingPunct="1">
              <a:buFontTx/>
              <a:buChar char="•"/>
            </a:pPr>
            <a:r>
              <a:rPr lang="en-US" altLang="en-US" sz="1000" b="1" dirty="0" smtClean="0"/>
              <a:t>Break participants into small groups and ask them to create a list of tasks that could be prioritized using the four categories </a:t>
            </a:r>
            <a:r>
              <a:rPr lang="en-US" altLang="en-US" sz="1000" dirty="0" smtClean="0"/>
              <a:t>     </a:t>
            </a:r>
          </a:p>
        </p:txBody>
      </p:sp>
    </p:spTree>
    <p:extLst>
      <p:ext uri="{BB962C8B-B14F-4D97-AF65-F5344CB8AC3E}">
        <p14:creationId xmlns:p14="http://schemas.microsoft.com/office/powerpoint/2010/main" val="6502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B9CC097B-3D9F-4B06-BD51-E800B8217F1E}" type="slidenum">
              <a:rPr lang="en-US" altLang="en-US" sz="1200"/>
              <a:pPr/>
              <a:t>17</a:t>
            </a:fld>
            <a:endParaRPr lang="en-US" alt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r>
              <a:rPr lang="en-US" altLang="en-US" dirty="0" smtClean="0"/>
              <a:t>It is important when you have prioritized your tasks that you:</a:t>
            </a:r>
          </a:p>
          <a:p>
            <a:pPr eaLnBrk="1" hangingPunct="1">
              <a:buFontTx/>
              <a:buChar char="•"/>
            </a:pPr>
            <a:r>
              <a:rPr lang="en-US" altLang="en-US" dirty="0" smtClean="0"/>
              <a:t>Address the urgent – Take care of things with short-term consequences as soon as possible.</a:t>
            </a:r>
          </a:p>
          <a:p>
            <a:pPr eaLnBrk="1" hangingPunct="1">
              <a:buFontTx/>
              <a:buChar char="•"/>
            </a:pPr>
            <a:r>
              <a:rPr lang="en-US" altLang="en-US" dirty="0" smtClean="0"/>
              <a:t>Accomplish what you can early – Reports, registrations, requests that can be handled early should come next.  Don’t put off until tomorrow what you can do today.</a:t>
            </a:r>
          </a:p>
          <a:p>
            <a:pPr eaLnBrk="1" hangingPunct="1">
              <a:buFontTx/>
              <a:buChar char="•"/>
            </a:pPr>
            <a:r>
              <a:rPr lang="en-US" altLang="en-US" dirty="0" smtClean="0"/>
              <a:t>Attach deadlines to things you delay – When you have determined that something can definitely wait, don’t just toss it aside until later.  Establish a deadline for the task in your schedule, and make a note to remind you to begin working on it.</a:t>
            </a:r>
          </a:p>
          <a:p>
            <a:pPr eaLnBrk="1" hangingPunct="1">
              <a:buFontTx/>
              <a:buChar char="•"/>
            </a:pPr>
            <a:endParaRPr lang="en-US" altLang="en-US" dirty="0" smtClean="0"/>
          </a:p>
          <a:p>
            <a:pPr eaLnBrk="1" hangingPunct="1"/>
            <a:r>
              <a:rPr lang="en-US" altLang="en-US" b="1" dirty="0" smtClean="0"/>
              <a:t>Note:  You may wish to emphasize the 80/20 rule here.  (20% of your tasks can take 80% of your time.)  This is a good point to keep in mind as you prioritize tasks. </a:t>
            </a:r>
          </a:p>
          <a:p>
            <a:pPr eaLnBrk="1" hangingPunct="1"/>
            <a:endParaRPr lang="en-US" altLang="en-US" b="1" dirty="0" smtClean="0"/>
          </a:p>
          <a:p>
            <a:pPr eaLnBrk="1" hangingPunct="1"/>
            <a:r>
              <a:rPr lang="en-US" altLang="en-US" b="1" dirty="0" smtClean="0">
                <a:solidFill>
                  <a:schemeClr val="accent1">
                    <a:lumMod val="50000"/>
                  </a:schemeClr>
                </a:solidFill>
              </a:rPr>
              <a:t>The 80/20 Rule (Pareto Principle)</a:t>
            </a:r>
          </a:p>
          <a:p>
            <a:pPr marL="171450" indent="-171450">
              <a:buFont typeface="Arial" panose="020B0604020202020204" pitchFamily="34" charset="0"/>
              <a:buChar char="•"/>
            </a:pPr>
            <a:r>
              <a:rPr lang="en-US" altLang="en-US" sz="1200" dirty="0" smtClean="0">
                <a:solidFill>
                  <a:schemeClr val="accent1">
                    <a:lumMod val="50000"/>
                  </a:schemeClr>
                </a:solidFill>
              </a:rPr>
              <a:t>Critical few and the trivial many</a:t>
            </a:r>
          </a:p>
          <a:p>
            <a:pPr marL="171450" indent="-171450">
              <a:buFont typeface="Arial" panose="020B0604020202020204" pitchFamily="34" charset="0"/>
              <a:buChar char="•"/>
            </a:pPr>
            <a:r>
              <a:rPr lang="en-US" altLang="en-US" sz="1200" dirty="0" smtClean="0">
                <a:solidFill>
                  <a:schemeClr val="accent1">
                    <a:lumMod val="50000"/>
                  </a:schemeClr>
                </a:solidFill>
              </a:rPr>
              <a:t>Having the courage of your convictions</a:t>
            </a:r>
          </a:p>
          <a:p>
            <a:pPr marL="171450" indent="-171450">
              <a:buFont typeface="Arial" panose="020B0604020202020204" pitchFamily="34" charset="0"/>
              <a:buChar char="•"/>
            </a:pPr>
            <a:r>
              <a:rPr lang="en-US" altLang="en-US" sz="1200" dirty="0" smtClean="0">
                <a:solidFill>
                  <a:schemeClr val="accent1">
                    <a:lumMod val="50000"/>
                  </a:schemeClr>
                </a:solidFill>
              </a:rPr>
              <a:t>Good judgment comes from experience</a:t>
            </a:r>
          </a:p>
          <a:p>
            <a:pPr marL="171450" indent="-171450">
              <a:buFont typeface="Arial" panose="020B0604020202020204" pitchFamily="34" charset="0"/>
              <a:buChar char="•"/>
            </a:pPr>
            <a:r>
              <a:rPr lang="en-US" altLang="en-US" sz="1200" dirty="0" smtClean="0">
                <a:solidFill>
                  <a:schemeClr val="accent1">
                    <a:lumMod val="50000"/>
                  </a:schemeClr>
                </a:solidFill>
              </a:rPr>
              <a:t>Experiences comes from bad judgment</a:t>
            </a:r>
          </a:p>
          <a:p>
            <a:pPr eaLnBrk="1" hangingPunct="1"/>
            <a:endParaRPr lang="en-US" altLang="en-US" b="1" dirty="0" smtClean="0"/>
          </a:p>
        </p:txBody>
      </p:sp>
    </p:spTree>
    <p:extLst>
      <p:ext uri="{BB962C8B-B14F-4D97-AF65-F5344CB8AC3E}">
        <p14:creationId xmlns:p14="http://schemas.microsoft.com/office/powerpoint/2010/main" val="969857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Stephen Covey describes a high-level prioritization scheme in his book </a:t>
            </a:r>
            <a:r>
              <a:rPr lang="en-US" altLang="en-US" i="1" smtClean="0"/>
              <a:t>The Seven Habits of Highly Effective People</a:t>
            </a:r>
            <a:r>
              <a:rPr lang="en-US" altLang="en-US" smtClean="0"/>
              <a:t>. In this scheme, tasks are categorized by four quadrants:</a:t>
            </a:r>
          </a:p>
          <a:p>
            <a:pPr eaLnBrk="1" hangingPunct="1">
              <a:spcBef>
                <a:spcPct val="0"/>
              </a:spcBef>
            </a:pPr>
            <a:endParaRPr lang="en-US" altLang="en-US" smtClean="0"/>
          </a:p>
          <a:p>
            <a:pPr eaLnBrk="1" hangingPunct="1">
              <a:spcBef>
                <a:spcPct val="0"/>
              </a:spcBef>
            </a:pPr>
            <a:r>
              <a:rPr lang="en-US" altLang="en-US" smtClean="0"/>
              <a:t>QI – Important and Urgent</a:t>
            </a:r>
          </a:p>
          <a:p>
            <a:pPr eaLnBrk="1" hangingPunct="1">
              <a:spcBef>
                <a:spcPct val="0"/>
              </a:spcBef>
            </a:pPr>
            <a:endParaRPr lang="en-US" altLang="en-US" smtClean="0"/>
          </a:p>
          <a:p>
            <a:pPr eaLnBrk="1" hangingPunct="1">
              <a:spcBef>
                <a:spcPct val="0"/>
              </a:spcBef>
            </a:pPr>
            <a:r>
              <a:rPr lang="en-US" altLang="en-US" smtClean="0"/>
              <a:t>QII – Important, but Not Urgent</a:t>
            </a:r>
          </a:p>
          <a:p>
            <a:pPr eaLnBrk="1" hangingPunct="1">
              <a:spcBef>
                <a:spcPct val="0"/>
              </a:spcBef>
            </a:pPr>
            <a:endParaRPr lang="en-US" altLang="en-US" smtClean="0"/>
          </a:p>
          <a:p>
            <a:pPr eaLnBrk="1" hangingPunct="1">
              <a:spcBef>
                <a:spcPct val="0"/>
              </a:spcBef>
            </a:pPr>
            <a:r>
              <a:rPr lang="en-US" altLang="en-US" smtClean="0"/>
              <a:t>QIII – Not Important, but Urgent</a:t>
            </a:r>
          </a:p>
          <a:p>
            <a:pPr eaLnBrk="1" hangingPunct="1">
              <a:spcBef>
                <a:spcPct val="0"/>
              </a:spcBef>
            </a:pPr>
            <a:r>
              <a:rPr lang="en-US" altLang="en-US" smtClean="0"/>
              <a:t> </a:t>
            </a:r>
          </a:p>
          <a:p>
            <a:pPr eaLnBrk="1" hangingPunct="1">
              <a:spcBef>
                <a:spcPct val="0"/>
              </a:spcBef>
            </a:pPr>
            <a:r>
              <a:rPr lang="en-US" altLang="en-US" smtClean="0"/>
              <a:t>QIV – Not Important and Not Urgent</a:t>
            </a:r>
          </a:p>
          <a:p>
            <a:pPr eaLnBrk="1" hangingPunct="1">
              <a:spcBef>
                <a:spcPct val="0"/>
              </a:spcBef>
            </a:pPr>
            <a:endParaRPr lang="en-US" altLang="en-US" smtClean="0"/>
          </a:p>
          <a:p>
            <a:pPr eaLnBrk="1" hangingPunct="1">
              <a:spcBef>
                <a:spcPct val="0"/>
              </a:spcBef>
            </a:pPr>
            <a:r>
              <a:rPr lang="en-US" altLang="en-US" smtClean="0"/>
              <a:t>Think of a party that you have planned. There are numerous tasks you must complete for the party to be a success. As we discuss each quadrant, think about where these tasks may fall.</a:t>
            </a: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1F40B2A-5098-4C8E-AFF2-E4710E7592D8}" type="slidenum">
              <a:rPr lang="en-US" altLang="en-US">
                <a:latin typeface="Calibri" panose="020F0502020204030204" pitchFamily="34" charset="0"/>
              </a:rPr>
              <a:pPr eaLnBrk="1" hangingPunct="1"/>
              <a:t>18</a:t>
            </a:fld>
            <a:endParaRPr lang="en-US" altLang="en-US">
              <a:latin typeface="Calibri" panose="020F0502020204030204" pitchFamily="34" charset="0"/>
            </a:endParaRPr>
          </a:p>
        </p:txBody>
      </p:sp>
    </p:spTree>
    <p:extLst>
      <p:ext uri="{BB962C8B-B14F-4D97-AF65-F5344CB8AC3E}">
        <p14:creationId xmlns:p14="http://schemas.microsoft.com/office/powerpoint/2010/main" val="2331845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smtClean="0"/>
              <a:t>Quadrant I – Important and Urgent. </a:t>
            </a:r>
            <a:r>
              <a:rPr lang="en-US" altLang="en-US" smtClean="0"/>
              <a:t>This quadrant include a crisis, pressing problems, deadline-driven projects, and meeting preparations. These should be completed today. If these are not done today, there will be serious repercussions.</a:t>
            </a:r>
          </a:p>
          <a:p>
            <a:pPr eaLnBrk="1" hangingPunct="1">
              <a:spcBef>
                <a:spcPct val="0"/>
              </a:spcBef>
            </a:pPr>
            <a:endParaRPr lang="en-US" altLang="en-US" smtClean="0"/>
          </a:p>
          <a:p>
            <a:pPr eaLnBrk="1" hangingPunct="1">
              <a:spcBef>
                <a:spcPct val="0"/>
              </a:spcBef>
            </a:pPr>
            <a:r>
              <a:rPr lang="en-US" altLang="en-US" smtClean="0"/>
              <a:t>Important and Urgent Party Task:</a:t>
            </a:r>
          </a:p>
          <a:p>
            <a:pPr eaLnBrk="1" hangingPunct="1">
              <a:spcBef>
                <a:spcPct val="0"/>
              </a:spcBef>
            </a:pPr>
            <a:endParaRPr lang="en-US" altLang="en-US" smtClean="0"/>
          </a:p>
          <a:p>
            <a:pPr eaLnBrk="1" hangingPunct="1">
              <a:spcBef>
                <a:spcPct val="0"/>
              </a:spcBef>
            </a:pPr>
            <a:r>
              <a:rPr lang="en-US" altLang="en-US" smtClean="0"/>
              <a:t>You are having a very large party at a local venue. The day before your party, the building catches fire and burns down. You now need to immediately locate a new venue for your event. This task is important because you need a place to have the party, as well as urgent, due to the party occurring the next day. This requires your immediate attention, or the party will not be a success.</a:t>
            </a:r>
          </a:p>
          <a:p>
            <a:pPr eaLnBrk="1" hangingPunct="1">
              <a:spcBef>
                <a:spcPct val="0"/>
              </a:spcBef>
            </a:pPr>
            <a:endParaRPr lang="en-US" altLang="en-US"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A0A0BE7-605A-4605-B983-B7609095A7C6}" type="slidenum">
              <a:rPr lang="en-US" altLang="en-US">
                <a:latin typeface="Calibri" panose="020F0502020204030204" pitchFamily="34" charset="0"/>
              </a:rPr>
              <a:pPr eaLnBrk="1" hangingPunct="1"/>
              <a:t>19</a:t>
            </a:fld>
            <a:endParaRPr lang="en-US" altLang="en-US">
              <a:latin typeface="Calibri" panose="020F0502020204030204" pitchFamily="34" charset="0"/>
            </a:endParaRPr>
          </a:p>
        </p:txBody>
      </p:sp>
    </p:spTree>
    <p:extLst>
      <p:ext uri="{BB962C8B-B14F-4D97-AF65-F5344CB8AC3E}">
        <p14:creationId xmlns:p14="http://schemas.microsoft.com/office/powerpoint/2010/main" val="22554131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dirty="0" smtClean="0"/>
              <a:t>Quadrant II – Important, but Not Urgent.</a:t>
            </a:r>
            <a:r>
              <a:rPr lang="en-US" altLang="en-US" dirty="0" smtClean="0"/>
              <a:t> (Preparations, Presentations, Planning, Relationship Building, True Recreation, Empowerment) – These should be done soon. It would be nice to do these today; but, they can be put off for a later time. If these are not completed, nothing significant will happen. </a:t>
            </a:r>
          </a:p>
          <a:p>
            <a:pPr eaLnBrk="1" hangingPunct="1">
              <a:spcBef>
                <a:spcPct val="0"/>
              </a:spcBef>
            </a:pPr>
            <a:endParaRPr lang="en-US" altLang="en-US" dirty="0" smtClean="0"/>
          </a:p>
          <a:p>
            <a:pPr eaLnBrk="1" hangingPunct="1">
              <a:spcBef>
                <a:spcPct val="0"/>
              </a:spcBef>
            </a:pPr>
            <a:r>
              <a:rPr lang="en-US" altLang="en-US" dirty="0" smtClean="0"/>
              <a:t>Dr. Covey notes that </a:t>
            </a:r>
            <a:r>
              <a:rPr lang="en-US" altLang="en-US" b="1" dirty="0" smtClean="0"/>
              <a:t>highly effective people make time for the QII activities</a:t>
            </a:r>
            <a:r>
              <a:rPr lang="en-US" altLang="en-US" dirty="0" smtClean="0"/>
              <a:t>, and that doing so can reduce the time spent in other quadrants. </a:t>
            </a:r>
          </a:p>
          <a:p>
            <a:pPr eaLnBrk="1" hangingPunct="1">
              <a:spcBef>
                <a:spcPct val="0"/>
              </a:spcBef>
            </a:pPr>
            <a:endParaRPr lang="en-US" altLang="en-US" dirty="0" smtClean="0"/>
          </a:p>
          <a:p>
            <a:pPr eaLnBrk="1" hangingPunct="1">
              <a:spcBef>
                <a:spcPct val="0"/>
              </a:spcBef>
            </a:pPr>
            <a:r>
              <a:rPr lang="en-US" altLang="en-US" dirty="0" smtClean="0"/>
              <a:t>Important, but Not Urgent Party Scenario:</a:t>
            </a:r>
          </a:p>
          <a:p>
            <a:pPr eaLnBrk="1" hangingPunct="1">
              <a:spcBef>
                <a:spcPct val="0"/>
              </a:spcBef>
            </a:pPr>
            <a:endParaRPr lang="en-US" altLang="en-US" dirty="0" smtClean="0"/>
          </a:p>
          <a:p>
            <a:pPr eaLnBrk="1" hangingPunct="1">
              <a:spcBef>
                <a:spcPct val="0"/>
              </a:spcBef>
            </a:pPr>
            <a:r>
              <a:rPr lang="en-US" altLang="en-US" dirty="0" smtClean="0"/>
              <a:t>It is two months before your big party. You need to order invitations, and have made an appointment with the local stationary store. This is an important task, but at this time, it is not urgent. </a:t>
            </a:r>
          </a:p>
          <a:p>
            <a:pPr eaLnBrk="1" hangingPunct="1">
              <a:spcBef>
                <a:spcPct val="0"/>
              </a:spcBef>
            </a:pPr>
            <a:endParaRPr lang="en-US" altLang="en-US" dirty="0" smtClean="0"/>
          </a:p>
          <a:p>
            <a:pPr eaLnBrk="1" hangingPunct="1">
              <a:spcBef>
                <a:spcPct val="0"/>
              </a:spcBef>
            </a:pPr>
            <a:endParaRPr lang="en-US" altLang="en-US" dirty="0" smtClean="0"/>
          </a:p>
          <a:p>
            <a:pPr eaLnBrk="1" hangingPunct="1">
              <a:spcBef>
                <a:spcPct val="0"/>
              </a:spcBef>
            </a:pPr>
            <a:endParaRPr lang="en-US" altLang="en-US" dirty="0"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D26CC79-E0F9-4C9C-B75D-D5B5ADFF1B7D}" type="slidenum">
              <a:rPr lang="en-US" altLang="en-US">
                <a:latin typeface="Calibri" panose="020F0502020204030204" pitchFamily="34" charset="0"/>
              </a:rPr>
              <a:pPr eaLnBrk="1" hangingPunct="1"/>
              <a:t>20</a:t>
            </a:fld>
            <a:endParaRPr lang="en-US" altLang="en-US">
              <a:latin typeface="Calibri" panose="020F0502020204030204" pitchFamily="34" charset="0"/>
            </a:endParaRPr>
          </a:p>
        </p:txBody>
      </p:sp>
    </p:spTree>
    <p:extLst>
      <p:ext uri="{BB962C8B-B14F-4D97-AF65-F5344CB8AC3E}">
        <p14:creationId xmlns:p14="http://schemas.microsoft.com/office/powerpoint/2010/main" val="1550943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3925" eaLnBrk="1" hangingPunct="1">
              <a:spcBef>
                <a:spcPct val="0"/>
              </a:spcBef>
            </a:pPr>
            <a:r>
              <a:rPr lang="en-US" altLang="en-US" b="1" smtClean="0"/>
              <a:t>Quadrant III – Urgent, but Not Important.</a:t>
            </a:r>
            <a:r>
              <a:rPr lang="en-US" altLang="en-US" smtClean="0"/>
              <a:t> (Interruptions, some phone calls, some mail, some reports, some meetings, many proximate pressing matters, many popular activities) – There is not a set time frame. These are “nice to do” items. If these items are not done, nothing significant will happen.</a:t>
            </a:r>
          </a:p>
          <a:p>
            <a:pPr defTabSz="923925" eaLnBrk="1" hangingPunct="1">
              <a:spcBef>
                <a:spcPct val="0"/>
              </a:spcBef>
            </a:pPr>
            <a:endParaRPr lang="en-US" altLang="en-US" smtClean="0"/>
          </a:p>
          <a:p>
            <a:pPr defTabSz="923925" eaLnBrk="1" hangingPunct="1">
              <a:spcBef>
                <a:spcPct val="0"/>
              </a:spcBef>
            </a:pPr>
            <a:r>
              <a:rPr lang="en-US" altLang="en-US" smtClean="0"/>
              <a:t>Urgent, but Not Important Party Scenario:</a:t>
            </a:r>
          </a:p>
          <a:p>
            <a:pPr defTabSz="923925" eaLnBrk="1" hangingPunct="1">
              <a:spcBef>
                <a:spcPct val="0"/>
              </a:spcBef>
            </a:pPr>
            <a:endParaRPr lang="en-US" altLang="en-US" smtClean="0"/>
          </a:p>
          <a:p>
            <a:pPr defTabSz="923925" eaLnBrk="1" hangingPunct="1">
              <a:spcBef>
                <a:spcPct val="0"/>
              </a:spcBef>
            </a:pPr>
            <a:r>
              <a:rPr lang="en-US" altLang="en-US" smtClean="0"/>
              <a:t>Three days before your party, you decide that it would be really nice to have 300 handmade party favors ready for your guests. Because it is so close to your party date, this is an urgent task. However, if you do not complete this task, nothing significant will happen. You will still have a nice party, and your guests will not know the difference.</a:t>
            </a:r>
          </a:p>
          <a:p>
            <a:pPr defTabSz="923925" eaLnBrk="1" hangingPunct="1">
              <a:spcBef>
                <a:spcPct val="0"/>
              </a:spcBef>
            </a:pPr>
            <a:r>
              <a:rPr lang="en-US" altLang="en-US" smtClean="0"/>
              <a:t> </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D6436DC-EE82-46A0-B215-C94EBAE2FB00}" type="slidenum">
              <a:rPr lang="en-US" altLang="en-US">
                <a:latin typeface="Calibri" panose="020F0502020204030204" pitchFamily="34" charset="0"/>
              </a:rPr>
              <a:pPr eaLnBrk="1" hangingPunct="1"/>
              <a:t>21</a:t>
            </a:fld>
            <a:endParaRPr lang="en-US" altLang="en-US">
              <a:latin typeface="Calibri" panose="020F0502020204030204" pitchFamily="34" charset="0"/>
            </a:endParaRPr>
          </a:p>
        </p:txBody>
      </p:sp>
    </p:spTree>
    <p:extLst>
      <p:ext uri="{BB962C8B-B14F-4D97-AF65-F5344CB8AC3E}">
        <p14:creationId xmlns:p14="http://schemas.microsoft.com/office/powerpoint/2010/main" val="1784483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3925" eaLnBrk="1" hangingPunct="1">
              <a:spcBef>
                <a:spcPct val="0"/>
              </a:spcBef>
            </a:pPr>
            <a:r>
              <a:rPr lang="en-US" altLang="en-US" b="1" smtClean="0"/>
              <a:t>Quadrant IV – Not Urgent and Not Important.</a:t>
            </a:r>
            <a:r>
              <a:rPr lang="en-US" altLang="en-US" smtClean="0"/>
              <a:t> (Trivia, busywork, junk mail, some phone calls, time thieves, “escape” activities) – These items are your time eaters.</a:t>
            </a:r>
          </a:p>
          <a:p>
            <a:pPr defTabSz="923925" eaLnBrk="1" hangingPunct="1">
              <a:spcBef>
                <a:spcPct val="0"/>
              </a:spcBef>
            </a:pPr>
            <a:endParaRPr lang="en-US" altLang="en-US" smtClean="0"/>
          </a:p>
          <a:p>
            <a:pPr defTabSz="923925" eaLnBrk="1" hangingPunct="1">
              <a:spcBef>
                <a:spcPct val="0"/>
              </a:spcBef>
            </a:pPr>
            <a:r>
              <a:rPr lang="en-US" altLang="en-US" b="1" smtClean="0"/>
              <a:t>Effective people stay out of Quadrants III and IV</a:t>
            </a:r>
            <a:r>
              <a:rPr lang="en-US" altLang="en-US" smtClean="0"/>
              <a:t> because, urgent or not, they are not important. They also shrink Quadrant I down to size by spending more time in Quadrant II, which is the heart of effective personal management. Our effectiveness takes a quantum leap when we start doing the things in Quadrant II on a regular basis.</a:t>
            </a:r>
          </a:p>
          <a:p>
            <a:pPr defTabSz="923925" eaLnBrk="1" hangingPunct="1">
              <a:spcBef>
                <a:spcPct val="0"/>
              </a:spcBef>
            </a:pPr>
            <a:endParaRPr lang="en-US" altLang="en-US" smtClean="0"/>
          </a:p>
          <a:p>
            <a:pPr defTabSz="923925" eaLnBrk="1" hangingPunct="1">
              <a:spcBef>
                <a:spcPct val="0"/>
              </a:spcBef>
            </a:pPr>
            <a:r>
              <a:rPr lang="en-US" altLang="en-US" smtClean="0"/>
              <a:t>Not Urgent and Not Important Party Scenario: </a:t>
            </a:r>
          </a:p>
          <a:p>
            <a:pPr defTabSz="923925" eaLnBrk="1" hangingPunct="1">
              <a:spcBef>
                <a:spcPct val="0"/>
              </a:spcBef>
            </a:pPr>
            <a:endParaRPr lang="en-US" altLang="en-US" smtClean="0"/>
          </a:p>
          <a:p>
            <a:pPr defTabSz="923925" eaLnBrk="1" hangingPunct="1">
              <a:spcBef>
                <a:spcPct val="0"/>
              </a:spcBef>
            </a:pPr>
            <a:r>
              <a:rPr lang="en-US" altLang="en-US" smtClean="0"/>
              <a:t>You have two weeks until your party, and decide that you would like to add another food item to your menu. You already have enough food ordered, and this item is not needed. Since you have plenty of time, this is not an urgent matter. Also, if you do not add this item to your menu, there are no significant consequences, making the task “not important.”</a:t>
            </a:r>
          </a:p>
          <a:p>
            <a:pPr defTabSz="923925" eaLnBrk="1" hangingPunct="1">
              <a:spcBef>
                <a:spcPct val="0"/>
              </a:spcBef>
            </a:pPr>
            <a:endParaRPr lang="en-US" altLang="en-US" smtClean="0"/>
          </a:p>
          <a:p>
            <a:pPr defTabSz="923925" eaLnBrk="1" hangingPunct="1">
              <a:spcBef>
                <a:spcPct val="0"/>
              </a:spcBef>
            </a:pPr>
            <a:endParaRPr lang="en-US" altLang="en-US" smtClean="0"/>
          </a:p>
          <a:p>
            <a:pPr defTabSz="923925" eaLnBrk="1" hangingPunct="1">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35098E3-0496-46FD-842F-1CC7CB7E8D58}" type="slidenum">
              <a:rPr lang="en-US" altLang="en-US">
                <a:latin typeface="Calibri" panose="020F0502020204030204" pitchFamily="34" charset="0"/>
              </a:rPr>
              <a:pPr eaLnBrk="1" hangingPunct="1"/>
              <a:t>22</a:t>
            </a:fld>
            <a:endParaRPr lang="en-US" altLang="en-US">
              <a:latin typeface="Calibri" panose="020F0502020204030204" pitchFamily="34" charset="0"/>
            </a:endParaRPr>
          </a:p>
        </p:txBody>
      </p:sp>
    </p:spTree>
    <p:extLst>
      <p:ext uri="{BB962C8B-B14F-4D97-AF65-F5344CB8AC3E}">
        <p14:creationId xmlns:p14="http://schemas.microsoft.com/office/powerpoint/2010/main" val="6150176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solidFill>
                  <a:schemeClr val="accent1">
                    <a:lumMod val="50000"/>
                  </a:schemeClr>
                </a:solidFill>
              </a:rPr>
              <a:t>Do the hardest thing first</a:t>
            </a:r>
            <a:r>
              <a:rPr lang="en-GB" altLang="en-US" sz="1200" baseline="0" dirty="0" smtClean="0">
                <a:solidFill>
                  <a:schemeClr val="tx1"/>
                </a:solidFill>
              </a:rPr>
              <a:t> (this way you tackle it with the most energy and </a:t>
            </a:r>
            <a:r>
              <a:rPr lang="en-GB" altLang="en-US" sz="1200" baseline="0" smtClean="0">
                <a:solidFill>
                  <a:schemeClr val="tx1"/>
                </a:solidFill>
              </a:rPr>
              <a:t>the freshest mind)</a:t>
            </a:r>
            <a:endParaRPr lang="en-US" altLang="en-US" sz="1200" smtClean="0">
              <a:solidFill>
                <a:schemeClr val="accent1">
                  <a:lumMod val="50000"/>
                </a:schemeClr>
              </a:solidFill>
            </a:endParaRPr>
          </a:p>
        </p:txBody>
      </p:sp>
      <p:sp>
        <p:nvSpPr>
          <p:cNvPr id="4" name="Slide Number Placeholder 3"/>
          <p:cNvSpPr>
            <a:spLocks noGrp="1"/>
          </p:cNvSpPr>
          <p:nvPr>
            <p:ph type="sldNum" sz="quarter" idx="10"/>
          </p:nvPr>
        </p:nvSpPr>
        <p:spPr/>
        <p:txBody>
          <a:bodyPr/>
          <a:lstStyle/>
          <a:p>
            <a:fld id="{AB90F4FA-678F-4EEF-BA19-AB073FBEEEB5}" type="slidenum">
              <a:rPr lang="en-GB" smtClean="0"/>
              <a:pPr/>
              <a:t>24</a:t>
            </a:fld>
            <a:endParaRPr lang="en-GB"/>
          </a:p>
        </p:txBody>
      </p:sp>
    </p:spTree>
    <p:extLst>
      <p:ext uri="{BB962C8B-B14F-4D97-AF65-F5344CB8AC3E}">
        <p14:creationId xmlns:p14="http://schemas.microsoft.com/office/powerpoint/2010/main" val="3832883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003399"/>
                </a:solidFill>
              </a:rPr>
              <a:t>Keeps one focused on more challenging activities while those that need little or no supervision could be delegated</a:t>
            </a:r>
          </a:p>
          <a:p>
            <a:pPr lvl="0">
              <a:lnSpc>
                <a:spcPct val="100000"/>
              </a:lnSpc>
            </a:pPr>
            <a:r>
              <a:rPr lang="en-US" sz="1200" dirty="0" smtClean="0">
                <a:solidFill>
                  <a:srgbClr val="003399"/>
                </a:solidFill>
              </a:rPr>
              <a:t>It helps to bring out qualities in others that can be developed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003399"/>
                </a:solidFill>
              </a:rPr>
              <a:t>Increases team building:  learn to train, motivate and empower others</a:t>
            </a:r>
          </a:p>
          <a:p>
            <a:endParaRPr lang="en-GB" dirty="0"/>
          </a:p>
        </p:txBody>
      </p:sp>
      <p:sp>
        <p:nvSpPr>
          <p:cNvPr id="4" name="Slide Number Placeholder 3"/>
          <p:cNvSpPr>
            <a:spLocks noGrp="1"/>
          </p:cNvSpPr>
          <p:nvPr>
            <p:ph type="sldNum" sz="quarter" idx="10"/>
          </p:nvPr>
        </p:nvSpPr>
        <p:spPr/>
        <p:txBody>
          <a:bodyPr/>
          <a:lstStyle/>
          <a:p>
            <a:fld id="{AB90F4FA-678F-4EEF-BA19-AB073FBEEEB5}" type="slidenum">
              <a:rPr lang="en-GB" smtClean="0"/>
              <a:pPr/>
              <a:t>25</a:t>
            </a:fld>
            <a:endParaRPr lang="en-GB"/>
          </a:p>
        </p:txBody>
      </p:sp>
    </p:spTree>
    <p:extLst>
      <p:ext uri="{BB962C8B-B14F-4D97-AF65-F5344CB8AC3E}">
        <p14:creationId xmlns:p14="http://schemas.microsoft.com/office/powerpoint/2010/main" val="33037335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003399"/>
                </a:solidFill>
              </a:rPr>
              <a:t>We have so much resources, especially with the age of technology ; this helps to get the job done faster</a:t>
            </a:r>
          </a:p>
          <a:p>
            <a:endParaRPr lang="en-GB" dirty="0"/>
          </a:p>
        </p:txBody>
      </p:sp>
      <p:sp>
        <p:nvSpPr>
          <p:cNvPr id="4" name="Slide Number Placeholder 3"/>
          <p:cNvSpPr>
            <a:spLocks noGrp="1"/>
          </p:cNvSpPr>
          <p:nvPr>
            <p:ph type="sldNum" sz="quarter" idx="10"/>
          </p:nvPr>
        </p:nvSpPr>
        <p:spPr/>
        <p:txBody>
          <a:bodyPr/>
          <a:lstStyle/>
          <a:p>
            <a:fld id="{AB90F4FA-678F-4EEF-BA19-AB073FBEEEB5}" type="slidenum">
              <a:rPr lang="en-GB" smtClean="0"/>
              <a:pPr/>
              <a:t>26</a:t>
            </a:fld>
            <a:endParaRPr lang="en-GB"/>
          </a:p>
        </p:txBody>
      </p:sp>
    </p:spTree>
    <p:extLst>
      <p:ext uri="{BB962C8B-B14F-4D97-AF65-F5344CB8AC3E}">
        <p14:creationId xmlns:p14="http://schemas.microsoft.com/office/powerpoint/2010/main" val="3247859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outsource means to contract (work) out, usually to a third party.</a:t>
            </a:r>
            <a:endParaRPr lang="en-GB" dirty="0"/>
          </a:p>
        </p:txBody>
      </p:sp>
      <p:sp>
        <p:nvSpPr>
          <p:cNvPr id="4" name="Slide Number Placeholder 3"/>
          <p:cNvSpPr>
            <a:spLocks noGrp="1"/>
          </p:cNvSpPr>
          <p:nvPr>
            <p:ph type="sldNum" sz="quarter" idx="10"/>
          </p:nvPr>
        </p:nvSpPr>
        <p:spPr/>
        <p:txBody>
          <a:bodyPr/>
          <a:lstStyle/>
          <a:p>
            <a:fld id="{AB90F4FA-678F-4EEF-BA19-AB073FBEEEB5}" type="slidenum">
              <a:rPr lang="en-GB" smtClean="0"/>
              <a:pPr/>
              <a:t>27</a:t>
            </a:fld>
            <a:endParaRPr lang="en-GB"/>
          </a:p>
        </p:txBody>
      </p:sp>
    </p:spTree>
    <p:extLst>
      <p:ext uri="{BB962C8B-B14F-4D97-AF65-F5344CB8AC3E}">
        <p14:creationId xmlns:p14="http://schemas.microsoft.com/office/powerpoint/2010/main" val="26131128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264DA264-3388-433B-A398-4AC9FA9212A3}" type="slidenum">
              <a:rPr lang="en-US" altLang="en-US" sz="1200"/>
              <a:pPr/>
              <a:t>29</a:t>
            </a:fld>
            <a:endParaRPr lang="en-US" altLang="en-US" sz="1200"/>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r>
              <a:rPr lang="en-US" altLang="en-US" dirty="0" smtClean="0"/>
              <a:t>If you can manage your time more effectively, you will be rewarded in a variety of ways:</a:t>
            </a:r>
          </a:p>
          <a:p>
            <a:pPr eaLnBrk="1" hangingPunct="1">
              <a:buFontTx/>
              <a:buChar char="•"/>
            </a:pPr>
            <a:r>
              <a:rPr lang="en-US" altLang="en-US" dirty="0" smtClean="0"/>
              <a:t>You will be more efficient in serving your clients</a:t>
            </a:r>
          </a:p>
          <a:p>
            <a:pPr eaLnBrk="1" hangingPunct="1">
              <a:buFontTx/>
              <a:buChar char="•"/>
            </a:pPr>
            <a:r>
              <a:rPr lang="en-US" altLang="en-US" dirty="0" smtClean="0"/>
              <a:t>You will achieve greater success </a:t>
            </a:r>
          </a:p>
          <a:p>
            <a:pPr eaLnBrk="1" hangingPunct="1">
              <a:buFontTx/>
              <a:buChar char="•"/>
            </a:pPr>
            <a:r>
              <a:rPr lang="en-US" altLang="en-US" dirty="0" smtClean="0"/>
              <a:t>On a personal level, you will certainly feel healthier, more energetic, and in a generally better mood</a:t>
            </a:r>
          </a:p>
        </p:txBody>
      </p:sp>
    </p:spTree>
    <p:extLst>
      <p:ext uri="{BB962C8B-B14F-4D97-AF65-F5344CB8AC3E}">
        <p14:creationId xmlns:p14="http://schemas.microsoft.com/office/powerpoint/2010/main" val="37800409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EC29FE70-AC6B-424F-AF46-127192B54B73}" type="slidenum">
              <a:rPr lang="en-US" altLang="en-US" sz="1200"/>
              <a:pPr/>
              <a:t>31</a:t>
            </a:fld>
            <a:endParaRPr lang="en-US" altLang="en-US" sz="1200"/>
          </a:p>
        </p:txBody>
      </p:sp>
      <p:sp>
        <p:nvSpPr>
          <p:cNvPr id="27651" name="Rectangle 1026"/>
          <p:cNvSpPr>
            <a:spLocks noGrp="1" noRot="1" noChangeAspect="1" noChangeArrowheads="1" noTextEdit="1"/>
          </p:cNvSpPr>
          <p:nvPr>
            <p:ph type="sldImg"/>
          </p:nvPr>
        </p:nvSpPr>
        <p:spPr>
          <a:ln/>
        </p:spPr>
      </p:sp>
      <p:sp>
        <p:nvSpPr>
          <p:cNvPr id="27652" name="Rectangle 1027"/>
          <p:cNvSpPr>
            <a:spLocks noGrp="1" noChangeArrowheads="1"/>
          </p:cNvSpPr>
          <p:nvPr>
            <p:ph type="body" idx="1"/>
          </p:nvPr>
        </p:nvSpPr>
        <p:spPr>
          <a:noFill/>
        </p:spPr>
        <p:txBody>
          <a:bodyPr/>
          <a:lstStyle/>
          <a:p>
            <a:pPr marL="228600" indent="-228600" eaLnBrk="1" hangingPunct="1"/>
            <a:r>
              <a:rPr lang="en-US" altLang="en-US" sz="1000" dirty="0" smtClean="0"/>
              <a:t>The strategies we have mentioned so far have all concerned common business practices.  Now I would like to address some more “personal” strategies that you can apply to your life.  These also have a great impact on how effectively you manage your time.</a:t>
            </a:r>
          </a:p>
          <a:p>
            <a:pPr marL="228600" indent="-228600" eaLnBrk="1" hangingPunct="1"/>
            <a:endParaRPr lang="en-US" altLang="en-US" sz="1000" dirty="0" smtClean="0"/>
          </a:p>
          <a:p>
            <a:pPr marL="228600" indent="-228600" eaLnBrk="1" hangingPunct="1"/>
            <a:r>
              <a:rPr lang="en-US" altLang="en-US" sz="1000" dirty="0" smtClean="0"/>
              <a:t>The first of these strategies is being able to say “NO” when it is appropriate.</a:t>
            </a:r>
          </a:p>
          <a:p>
            <a:pPr marL="228600" indent="-228600" eaLnBrk="1" hangingPunct="1"/>
            <a:endParaRPr lang="en-US" altLang="en-US" sz="1000" dirty="0" smtClean="0"/>
          </a:p>
          <a:p>
            <a:pPr marL="228600" indent="-228600" eaLnBrk="1" hangingPunct="1"/>
            <a:r>
              <a:rPr lang="en-US" altLang="en-US" sz="1000" dirty="0" smtClean="0"/>
              <a:t>When you learn to say “NO” you are not closing the door on your responsibilities, but rather you are making sure that you can meet your commitments and accomplish the maximum possible in the time available to you.</a:t>
            </a:r>
          </a:p>
          <a:p>
            <a:pPr marL="228600" indent="-228600" eaLnBrk="1" hangingPunct="1"/>
            <a:endParaRPr lang="en-US" altLang="en-US" sz="1000" dirty="0" smtClean="0"/>
          </a:p>
          <a:p>
            <a:pPr marL="228600" indent="-228600" eaLnBrk="1" hangingPunct="1"/>
            <a:r>
              <a:rPr lang="en-US" altLang="en-US" sz="1000" dirty="0" smtClean="0"/>
              <a:t>To be able to say “NO” you will have to accept these three principles:</a:t>
            </a:r>
          </a:p>
          <a:p>
            <a:pPr marL="228600" indent="-228600" eaLnBrk="1" hangingPunct="1">
              <a:buFontTx/>
              <a:buAutoNum type="arabicPeriod"/>
            </a:pPr>
            <a:r>
              <a:rPr lang="en-US" altLang="en-US" sz="1000" dirty="0" smtClean="0"/>
              <a:t>I realize that I can’t do everything</a:t>
            </a:r>
          </a:p>
          <a:p>
            <a:pPr marL="228600" indent="-228600" eaLnBrk="1" hangingPunct="1">
              <a:buFontTx/>
              <a:buAutoNum type="arabicPeriod"/>
            </a:pPr>
            <a:r>
              <a:rPr lang="en-US" altLang="en-US" sz="1000" dirty="0" smtClean="0"/>
              <a:t>I won’t agree to undertake a task or project that I know I will not be able to complete in the timeframe required</a:t>
            </a:r>
          </a:p>
          <a:p>
            <a:pPr marL="228600" indent="-228600" eaLnBrk="1" hangingPunct="1">
              <a:buFontTx/>
              <a:buAutoNum type="arabicPeriod"/>
            </a:pPr>
            <a:r>
              <a:rPr lang="en-US" altLang="en-US" sz="1000" dirty="0" smtClean="0"/>
              <a:t>I will not make commitments that are not consistent with the goals and objectives I have set for myself</a:t>
            </a:r>
          </a:p>
          <a:p>
            <a:pPr marL="228600" indent="-228600" eaLnBrk="1" hangingPunct="1"/>
            <a:endParaRPr lang="en-US" altLang="en-US" sz="1000" dirty="0" smtClean="0"/>
          </a:p>
          <a:p>
            <a:pPr marL="228600" indent="-228600" eaLnBrk="1" hangingPunct="1"/>
            <a:r>
              <a:rPr lang="en-US" altLang="en-US" sz="1000" dirty="0" smtClean="0"/>
              <a:t>If you keep these principles in mind, you will find it easier to justify (and explain) why some requests must be turned down.  You will also find that you are better able to accomplish the things that you have prioritized as “must do.”</a:t>
            </a:r>
          </a:p>
        </p:txBody>
      </p:sp>
    </p:spTree>
    <p:extLst>
      <p:ext uri="{BB962C8B-B14F-4D97-AF65-F5344CB8AC3E}">
        <p14:creationId xmlns:p14="http://schemas.microsoft.com/office/powerpoint/2010/main" val="28524598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042A8096-169A-49B2-9100-4D1094021C65}" type="slidenum">
              <a:rPr lang="en-US" altLang="en-US" sz="1200"/>
              <a:pPr/>
              <a:t>32</a:t>
            </a:fld>
            <a:endParaRPr lang="en-US" alt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r>
              <a:rPr lang="en-US" altLang="en-US" sz="1000" dirty="0" smtClean="0"/>
              <a:t>Another personal time management skill is to make good use of your “waiting time.”</a:t>
            </a:r>
          </a:p>
          <a:p>
            <a:pPr eaLnBrk="1" hangingPunct="1"/>
            <a:endParaRPr lang="en-US" altLang="en-US" sz="1000" dirty="0" smtClean="0"/>
          </a:p>
          <a:p>
            <a:pPr eaLnBrk="1" hangingPunct="1"/>
            <a:r>
              <a:rPr lang="en-US" altLang="en-US" sz="1000" dirty="0" smtClean="0"/>
              <a:t>Have you ever thought about how much time you spend doing nothing during an average day?  Usually this is not a situation where you planned to do nothing…it just happened.  Think about all of the things you could accomplish if you could make use of this time.  For instance:</a:t>
            </a:r>
          </a:p>
          <a:p>
            <a:pPr eaLnBrk="1" hangingPunct="1">
              <a:buFontTx/>
              <a:buChar char="•"/>
            </a:pPr>
            <a:r>
              <a:rPr lang="en-US" altLang="en-US" sz="1000" dirty="0" smtClean="0"/>
              <a:t>Time you spend commuting on a train or bus</a:t>
            </a:r>
          </a:p>
          <a:p>
            <a:pPr eaLnBrk="1" hangingPunct="1">
              <a:buFontTx/>
              <a:buChar char="•"/>
            </a:pPr>
            <a:r>
              <a:rPr lang="en-US" altLang="en-US" sz="1000" dirty="0" smtClean="0"/>
              <a:t>Time you wait at the doctor or dentist office for your appointment</a:t>
            </a:r>
          </a:p>
          <a:p>
            <a:pPr eaLnBrk="1" hangingPunct="1">
              <a:buFontTx/>
              <a:buChar char="•"/>
            </a:pPr>
            <a:r>
              <a:rPr lang="en-US" altLang="en-US" sz="1000" dirty="0" smtClean="0"/>
              <a:t>Time you spend on a plane, waiting for your plane, or the time you spend waiting for your baggage</a:t>
            </a:r>
          </a:p>
          <a:p>
            <a:pPr eaLnBrk="1" hangingPunct="1">
              <a:buFontTx/>
              <a:buChar char="•"/>
            </a:pPr>
            <a:r>
              <a:rPr lang="en-US" altLang="en-US" sz="1000" dirty="0" smtClean="0"/>
              <a:t>Time you spend “on hold” on the telephone</a:t>
            </a:r>
          </a:p>
          <a:p>
            <a:pPr eaLnBrk="1" hangingPunct="1">
              <a:buFontTx/>
              <a:buChar char="•"/>
            </a:pPr>
            <a:r>
              <a:rPr lang="en-US" altLang="en-US" sz="1000" dirty="0" smtClean="0"/>
              <a:t>Time you spend when you arrive at work or at a meeting earlier than you had anticipated</a:t>
            </a:r>
          </a:p>
          <a:p>
            <a:pPr eaLnBrk="1" hangingPunct="1">
              <a:buFontTx/>
              <a:buChar char="•"/>
            </a:pPr>
            <a:endParaRPr lang="en-US" altLang="en-US" sz="1000" dirty="0" smtClean="0"/>
          </a:p>
          <a:p>
            <a:pPr eaLnBrk="1" hangingPunct="1"/>
            <a:r>
              <a:rPr lang="en-US" altLang="en-US" sz="1000" b="1" dirty="0" smtClean="0"/>
              <a:t>Note: You may include other examples or ask participants for their own ideas.</a:t>
            </a:r>
            <a:endParaRPr lang="en-US" altLang="en-US" sz="1000" dirty="0" smtClean="0"/>
          </a:p>
          <a:p>
            <a:pPr eaLnBrk="1" hangingPunct="1">
              <a:buFontTx/>
              <a:buChar char="•"/>
            </a:pPr>
            <a:endParaRPr lang="en-US" altLang="en-US" sz="1000" dirty="0" smtClean="0"/>
          </a:p>
          <a:p>
            <a:pPr eaLnBrk="1" hangingPunct="1"/>
            <a:r>
              <a:rPr lang="en-US" altLang="en-US" sz="1000" dirty="0" smtClean="0"/>
              <a:t>There are two ways to look at these periods of time.  You can either consider them as “wastes of time” or as “gifts of time.”  If you choose to think of them as gifts of time, you can use them as opportunities to accomplish routine tasks that are necessary, but don’t require large periods of time.</a:t>
            </a:r>
          </a:p>
          <a:p>
            <a:pPr eaLnBrk="1" hangingPunct="1"/>
            <a:endParaRPr lang="en-US" altLang="en-US" sz="1000" dirty="0" smtClean="0"/>
          </a:p>
          <a:p>
            <a:pPr eaLnBrk="1" hangingPunct="1"/>
            <a:r>
              <a:rPr lang="en-US" altLang="en-US" sz="1000" dirty="0" smtClean="0"/>
              <a:t>Most successful people have already found that there are a number of things that they can accomplish while they wait.</a:t>
            </a:r>
          </a:p>
        </p:txBody>
      </p:sp>
    </p:spTree>
    <p:extLst>
      <p:ext uri="{BB962C8B-B14F-4D97-AF65-F5344CB8AC3E}">
        <p14:creationId xmlns:p14="http://schemas.microsoft.com/office/powerpoint/2010/main" val="11231483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3A766F20-2745-4745-A410-FFC6A5E5E490}" type="slidenum">
              <a:rPr lang="en-US" altLang="en-US" sz="1200"/>
              <a:pPr/>
              <a:t>33</a:t>
            </a:fld>
            <a:endParaRPr lang="en-US" alt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r>
              <a:rPr lang="en-US" altLang="en-US" dirty="0" smtClean="0"/>
              <a:t>The trick to making use of your waiting time is to always make sure you have something with you that you can accomplish in the event that you are kept waiting.  For instance:</a:t>
            </a:r>
          </a:p>
          <a:p>
            <a:pPr eaLnBrk="1" hangingPunct="1">
              <a:buFontTx/>
              <a:buChar char="•"/>
            </a:pPr>
            <a:r>
              <a:rPr lang="en-US" altLang="en-US" dirty="0" smtClean="0"/>
              <a:t>Reading correspondence – Take your mail with you and read it while you are waiting or traveling.  Some PDAs have e-mail capability, so you can read your e-mail on a train or plane or at the doctor’s office</a:t>
            </a:r>
          </a:p>
          <a:p>
            <a:pPr eaLnBrk="1" hangingPunct="1">
              <a:buFontTx/>
              <a:buChar char="•"/>
            </a:pPr>
            <a:r>
              <a:rPr lang="en-US" altLang="en-US" dirty="0" smtClean="0"/>
              <a:t>Writing letters or memos – While you wait, you can take out a notepad or use a PDA to write letters or memos.  This could also be a good time to update your planner  </a:t>
            </a:r>
          </a:p>
          <a:p>
            <a:pPr eaLnBrk="1" hangingPunct="1">
              <a:buFontTx/>
              <a:buChar char="•"/>
            </a:pPr>
            <a:r>
              <a:rPr lang="en-US" altLang="en-US" dirty="0" smtClean="0"/>
              <a:t>Reading or listening to tapes – Carry a book or magazine or a tape with you.  You can also download books and articles to your PDA.  There is often no time in your schedule to keep current on books or articles related to your business or to self-improvement. Instead of being impatient when you are delayed, this could be a perfect time to advance your own knowledge and skills.</a:t>
            </a:r>
          </a:p>
          <a:p>
            <a:pPr eaLnBrk="1" hangingPunct="1">
              <a:buFontTx/>
              <a:buChar char="•"/>
            </a:pPr>
            <a:endParaRPr lang="en-US" altLang="en-US" dirty="0" smtClean="0"/>
          </a:p>
          <a:p>
            <a:pPr eaLnBrk="1" hangingPunct="1"/>
            <a:r>
              <a:rPr lang="en-US" altLang="en-US" b="1" dirty="0" smtClean="0"/>
              <a:t>Note: This would be a good time to describe some ways you personally fill the “waiting times” in your schedule, and how you feel it has helped you manage your time overall.</a:t>
            </a:r>
            <a:r>
              <a:rPr lang="en-US" altLang="en-US" dirty="0" smtClean="0"/>
              <a:t>  </a:t>
            </a:r>
          </a:p>
        </p:txBody>
      </p:sp>
    </p:spTree>
    <p:extLst>
      <p:ext uri="{BB962C8B-B14F-4D97-AF65-F5344CB8AC3E}">
        <p14:creationId xmlns:p14="http://schemas.microsoft.com/office/powerpoint/2010/main" val="1566730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E9BC90BD-8D76-42BC-ACB1-2C8CEC9A0BED}" type="slidenum">
              <a:rPr lang="en-US" altLang="en-US" sz="1200"/>
              <a:pPr/>
              <a:t>34</a:t>
            </a:fld>
            <a:endParaRPr lang="en-US" alt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r>
              <a:rPr lang="en-US" altLang="en-US" dirty="0" smtClean="0"/>
              <a:t>You will be juggling many tasks.  There is no way around this fact.  But one important strategy to keep in mind is to concentrate completely on the current task.  Concentration can be difficult when you have a lot on your mind.  Your time will be better spent if you are able to:</a:t>
            </a:r>
          </a:p>
          <a:p>
            <a:pPr eaLnBrk="1" hangingPunct="1">
              <a:buFontTx/>
              <a:buChar char="•"/>
            </a:pPr>
            <a:r>
              <a:rPr lang="en-US" altLang="en-US" dirty="0" smtClean="0"/>
              <a:t>Focus on your goal – You may have many commitments and many concerns, but you will accomplish more when you keep focused on the one task you are performing at the moment</a:t>
            </a:r>
          </a:p>
          <a:p>
            <a:pPr eaLnBrk="1" hangingPunct="1">
              <a:buFontTx/>
              <a:buChar char="•"/>
            </a:pPr>
            <a:r>
              <a:rPr lang="en-US" altLang="en-US" dirty="0" smtClean="0"/>
              <a:t>Tune out interruptions – You will find your concentration is at its highest level when you can set aside times during the day when you will not answer the phone or schedule visitors.  You can’t isolate yourself all of the time, but by avoiding interruptions for specific periods of time, you may find you can accomplish tasks successfully in far less time than you anticipated.  When you must respond to phone calls, be assertive in minimizing interruptions by asking if you can call back at another time or meet another day.  </a:t>
            </a:r>
          </a:p>
        </p:txBody>
      </p:sp>
    </p:spTree>
    <p:extLst>
      <p:ext uri="{BB962C8B-B14F-4D97-AF65-F5344CB8AC3E}">
        <p14:creationId xmlns:p14="http://schemas.microsoft.com/office/powerpoint/2010/main" val="6988476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1DCC5C4C-5623-42F2-AEB4-594C0970970C}" type="slidenum">
              <a:rPr lang="en-US" altLang="en-US" sz="1200"/>
              <a:pPr/>
              <a:t>36</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r>
              <a:rPr lang="en-US" altLang="en-US" dirty="0" smtClean="0"/>
              <a:t>Are you one of those people who gets up before the sun rises and starts working?  Is the early evening, after the evening meal, your time to work?  Or are you someone who prefers to wait until the quiet of the late night hours to do the really hard tasks?  </a:t>
            </a:r>
          </a:p>
          <a:p>
            <a:pPr eaLnBrk="1" hangingPunct="1"/>
            <a:endParaRPr lang="en-US" altLang="en-US" dirty="0" smtClean="0"/>
          </a:p>
          <a:p>
            <a:pPr eaLnBrk="1" hangingPunct="1"/>
            <a:r>
              <a:rPr lang="en-US" altLang="en-US" dirty="0" smtClean="0"/>
              <a:t>Everyone is different.  Most research shows that tasks that take the most mental concentration are most effectively accomplished early in the day, but even these studies acknowledge that this is not always true, and that everyone has a “personal prime time.”</a:t>
            </a:r>
          </a:p>
          <a:p>
            <a:pPr eaLnBrk="1" hangingPunct="1"/>
            <a:endParaRPr lang="en-US" altLang="en-US" dirty="0" smtClean="0"/>
          </a:p>
          <a:p>
            <a:pPr eaLnBrk="1" hangingPunct="1"/>
            <a:r>
              <a:rPr lang="en-US" altLang="en-US" dirty="0" smtClean="0"/>
              <a:t>When you plan your tasks, think about your own “prime time.”  If you do your best work early, plan to do the routine tasks later in the day and concentrate on the more challenging tasks when you are at your best.  If you don’t really get going until later, handle the routines in the morning and save the more difficult tasks for later.</a:t>
            </a:r>
          </a:p>
          <a:p>
            <a:pPr eaLnBrk="1" hangingPunct="1"/>
            <a:endParaRPr lang="en-US" altLang="en-US" dirty="0" smtClean="0"/>
          </a:p>
          <a:p>
            <a:pPr lvl="1" eaLnBrk="1" hangingPunct="1"/>
            <a:endParaRPr lang="en-US" altLang="en-US" dirty="0" smtClean="0"/>
          </a:p>
        </p:txBody>
      </p:sp>
    </p:spTree>
    <p:extLst>
      <p:ext uri="{BB962C8B-B14F-4D97-AF65-F5344CB8AC3E}">
        <p14:creationId xmlns:p14="http://schemas.microsoft.com/office/powerpoint/2010/main" val="21299927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0B604488-F135-4DDA-9724-F000F317FF86}" type="slidenum">
              <a:rPr lang="en-US" altLang="en-US" sz="1200"/>
              <a:pPr/>
              <a:t>37</a:t>
            </a:fld>
            <a:endParaRPr lang="en-US" alt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r>
              <a:rPr lang="en-US" altLang="en-US" b="1" smtClean="0"/>
              <a:t>Note: Review the strategies for time management that you have presented.</a:t>
            </a:r>
            <a:endParaRPr lang="en-US" altLang="en-US" smtClean="0"/>
          </a:p>
        </p:txBody>
      </p:sp>
    </p:spTree>
    <p:extLst>
      <p:ext uri="{BB962C8B-B14F-4D97-AF65-F5344CB8AC3E}">
        <p14:creationId xmlns:p14="http://schemas.microsoft.com/office/powerpoint/2010/main" val="3165609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smtClean="0">
                <a:solidFill>
                  <a:srgbClr val="003399"/>
                </a:solidFill>
              </a:rPr>
              <a:t>It is important to stop multitasking as soon as you realise you are doing so.</a:t>
            </a:r>
          </a:p>
          <a:p>
            <a:pPr marL="0" indent="0">
              <a:buNone/>
            </a:pPr>
            <a:endParaRPr lang="en-GB" sz="1200" dirty="0" smtClean="0">
              <a:solidFill>
                <a:srgbClr val="003399"/>
              </a:solidFill>
            </a:endParaRPr>
          </a:p>
          <a:p>
            <a:pPr marL="0" indent="0">
              <a:buNone/>
            </a:pPr>
            <a:r>
              <a:rPr lang="en-GB" sz="1200" dirty="0" smtClean="0">
                <a:solidFill>
                  <a:srgbClr val="003399"/>
                </a:solidFill>
              </a:rPr>
              <a:t>Schedule your day into blocks of time;  minimize and manage interruptions, and work on improving your concentration.</a:t>
            </a:r>
            <a:endParaRPr lang="en-US" sz="1200" dirty="0" smtClean="0">
              <a:solidFill>
                <a:srgbClr val="003399"/>
              </a:solidFill>
            </a:endParaRPr>
          </a:p>
          <a:p>
            <a:endParaRPr lang="en-GB" dirty="0"/>
          </a:p>
        </p:txBody>
      </p:sp>
      <p:sp>
        <p:nvSpPr>
          <p:cNvPr id="4" name="Slide Number Placeholder 3"/>
          <p:cNvSpPr>
            <a:spLocks noGrp="1"/>
          </p:cNvSpPr>
          <p:nvPr>
            <p:ph type="sldNum" sz="quarter" idx="10"/>
          </p:nvPr>
        </p:nvSpPr>
        <p:spPr/>
        <p:txBody>
          <a:bodyPr/>
          <a:lstStyle/>
          <a:p>
            <a:fld id="{AB90F4FA-678F-4EEF-BA19-AB073FBEEEB5}" type="slidenum">
              <a:rPr lang="en-GB" smtClean="0"/>
              <a:pPr/>
              <a:t>39</a:t>
            </a:fld>
            <a:endParaRPr lang="en-GB"/>
          </a:p>
        </p:txBody>
      </p:sp>
    </p:spTree>
    <p:extLst>
      <p:ext uri="{BB962C8B-B14F-4D97-AF65-F5344CB8AC3E}">
        <p14:creationId xmlns:p14="http://schemas.microsoft.com/office/powerpoint/2010/main" val="3317452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1345563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4093425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738068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4029834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2276438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2193784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342255748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58409276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1837320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381857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2836923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1608370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32148695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2813450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1455378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3517429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EE6F42-5D3D-4B95-AAAC-FE158AF1B234}" type="datetimeFigureOut">
              <a:rPr lang="en-GB" smtClean="0"/>
              <a:pPr/>
              <a:t>01/07/2019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24100C-DF27-4365-8964-B5AAD0B215A9}" type="slidenum">
              <a:rPr lang="en-GB" smtClean="0"/>
              <a:pPr/>
              <a:t>‹#›</a:t>
            </a:fld>
            <a:endParaRPr lang="en-GB"/>
          </a:p>
        </p:txBody>
      </p:sp>
    </p:spTree>
    <p:extLst>
      <p:ext uri="{BB962C8B-B14F-4D97-AF65-F5344CB8AC3E}">
        <p14:creationId xmlns:p14="http://schemas.microsoft.com/office/powerpoint/2010/main" val="1530794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6197600" y="1981200"/>
            <a:ext cx="508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a:t>Time Management</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3B7C1A1B-8955-4B06-8713-D5B37DEB4C54}" type="slidenum">
              <a:rPr lang="en-US" altLang="en-US"/>
              <a:pPr>
                <a:defRPr/>
              </a:pPr>
              <a:t>‹#›</a:t>
            </a:fld>
            <a:endParaRPr lang="en-US" altLang="en-US"/>
          </a:p>
        </p:txBody>
      </p:sp>
    </p:spTree>
    <p:extLst>
      <p:ext uri="{BB962C8B-B14F-4D97-AF65-F5344CB8AC3E}">
        <p14:creationId xmlns:p14="http://schemas.microsoft.com/office/powerpoint/2010/main" val="3208606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5EE6F42-5D3D-4B95-AAAC-FE158AF1B234}" type="datetimeFigureOut">
              <a:rPr lang="en-GB" smtClean="0"/>
              <a:pPr/>
              <a:t>01/07/2019</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F24100C-DF27-4365-8964-B5AAD0B215A9}" type="slidenum">
              <a:rPr lang="en-GB" smtClean="0"/>
              <a:pPr/>
              <a:t>‹#›</a:t>
            </a:fld>
            <a:endParaRPr lang="en-GB"/>
          </a:p>
        </p:txBody>
      </p:sp>
    </p:spTree>
    <p:extLst>
      <p:ext uri="{BB962C8B-B14F-4D97-AF65-F5344CB8AC3E}">
        <p14:creationId xmlns:p14="http://schemas.microsoft.com/office/powerpoint/2010/main" val="1788623347"/>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wmf"/><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2.wmf"/><Relationship Id="rId4" Type="http://schemas.openxmlformats.org/officeDocument/2006/relationships/image" Target="../media/image11.wmf"/></Relationships>
</file>

<file path=ppt/slides/_rels/slide1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5.wmf"/><Relationship Id="rId4" Type="http://schemas.openxmlformats.org/officeDocument/2006/relationships/image" Target="../media/image14.wmf"/></Relationships>
</file>

<file path=ppt/slides/_rels/slide11.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7.wmf"/></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1.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32.jpg"/></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6.wmf"/><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AC41DB8-9834-4D21-B3A5-74B465CFB4B2}" type="slidenum">
              <a:rPr lang="en-US" altLang="en-US" sz="1400"/>
              <a:pPr/>
              <a:t>1</a:t>
            </a:fld>
            <a:endParaRPr lang="en-US" altLang="en-US" sz="140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9411" y="1302341"/>
            <a:ext cx="6096000" cy="3429000"/>
          </a:xfrm>
          <a:prstGeom prst="rect">
            <a:avLst/>
          </a:prstGeom>
          <a:ln>
            <a:noFill/>
          </a:ln>
          <a:effectLst>
            <a:softEdge rad="112500"/>
          </a:effectLst>
        </p:spPr>
      </p:pic>
      <p:sp>
        <p:nvSpPr>
          <p:cNvPr id="4100" name="Rectangle 2"/>
          <p:cNvSpPr>
            <a:spLocks noGrp="1" noChangeArrowheads="1"/>
          </p:cNvSpPr>
          <p:nvPr>
            <p:ph type="ctrTitle"/>
          </p:nvPr>
        </p:nvSpPr>
        <p:spPr>
          <a:xfrm>
            <a:off x="655825" y="2084294"/>
            <a:ext cx="8574622" cy="1253067"/>
          </a:xfrm>
          <a:extLst>
            <a:ext uri="{91240B29-F687-4F45-9708-019B960494DF}">
              <a14:hiddenLine xmlns:a14="http://schemas.microsoft.com/office/drawing/2010/main" w="9525">
                <a:solidFill>
                  <a:srgbClr val="003399"/>
                </a:solidFill>
                <a:miter lim="800000"/>
                <a:headEnd/>
                <a:tailEnd/>
              </a14:hiddenLine>
            </a:ext>
          </a:extLst>
        </p:spPr>
        <p:txBody>
          <a:bodyPr>
            <a:noAutofit/>
          </a:bodyPr>
          <a:lstStyle/>
          <a:p>
            <a:pPr algn="ctr" eaLnBrk="1" hangingPunct="1"/>
            <a:r>
              <a:rPr lang="en-US" altLang="en-US" sz="5400" b="1" dirty="0" smtClean="0">
                <a:solidFill>
                  <a:schemeClr val="accent1">
                    <a:lumMod val="50000"/>
                  </a:schemeClr>
                </a:solidFill>
              </a:rPr>
              <a:t>TIME MANAGEMENT</a:t>
            </a:r>
          </a:p>
        </p:txBody>
      </p:sp>
    </p:spTree>
    <p:extLst>
      <p:ext uri="{BB962C8B-B14F-4D97-AF65-F5344CB8AC3E}">
        <p14:creationId xmlns:p14="http://schemas.microsoft.com/office/powerpoint/2010/main" val="1162086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895600" y="623047"/>
            <a:ext cx="6096000" cy="815788"/>
          </a:xfrm>
          <a:noFill/>
          <a:ln/>
        </p:spPr>
        <p:txBody>
          <a:bodyPr/>
          <a:lstStyle/>
          <a:p>
            <a:pPr algn="ctr"/>
            <a:r>
              <a:rPr lang="en-US" altLang="en-US" b="1" dirty="0">
                <a:solidFill>
                  <a:schemeClr val="accent1">
                    <a:lumMod val="50000"/>
                  </a:schemeClr>
                </a:solidFill>
              </a:rPr>
              <a:t>   </a:t>
            </a:r>
            <a:r>
              <a:rPr lang="en-US" altLang="en-US" b="1" dirty="0" smtClean="0">
                <a:solidFill>
                  <a:schemeClr val="accent1">
                    <a:lumMod val="50000"/>
                  </a:schemeClr>
                </a:solidFill>
              </a:rPr>
              <a:t>OBJECTIVES</a:t>
            </a:r>
            <a:endParaRPr lang="en-US" altLang="en-US" b="1" dirty="0">
              <a:solidFill>
                <a:schemeClr val="accent1">
                  <a:lumMod val="50000"/>
                </a:schemeClr>
              </a:solidFill>
            </a:endParaRPr>
          </a:p>
        </p:txBody>
      </p:sp>
      <p:sp>
        <p:nvSpPr>
          <p:cNvPr id="5123" name="Rectangle 3"/>
          <p:cNvSpPr>
            <a:spLocks noGrp="1" noChangeArrowheads="1"/>
          </p:cNvSpPr>
          <p:nvPr>
            <p:ph idx="1"/>
          </p:nvPr>
        </p:nvSpPr>
        <p:spPr>
          <a:xfrm>
            <a:off x="1196788" y="1425387"/>
            <a:ext cx="7162800" cy="4114800"/>
          </a:xfrm>
          <a:noFill/>
          <a:ln/>
        </p:spPr>
        <p:txBody>
          <a:bodyPr>
            <a:normAutofit/>
          </a:bodyPr>
          <a:lstStyle/>
          <a:p>
            <a:r>
              <a:rPr lang="en-US" altLang="en-US" sz="3600" dirty="0">
                <a:solidFill>
                  <a:schemeClr val="accent1">
                    <a:lumMod val="50000"/>
                  </a:schemeClr>
                </a:solidFill>
              </a:rPr>
              <a:t>Determine your priorities and your </a:t>
            </a:r>
            <a:r>
              <a:rPr lang="en-US" altLang="en-US" sz="3600" dirty="0" smtClean="0">
                <a:solidFill>
                  <a:schemeClr val="accent1">
                    <a:lumMod val="50000"/>
                  </a:schemeClr>
                </a:solidFill>
              </a:rPr>
              <a:t>goals</a:t>
            </a:r>
          </a:p>
          <a:p>
            <a:pPr marL="265113" indent="-265113"/>
            <a:r>
              <a:rPr lang="en-GB" sz="3600" dirty="0">
                <a:solidFill>
                  <a:schemeClr val="accent1">
                    <a:lumMod val="50000"/>
                  </a:schemeClr>
                </a:solidFill>
              </a:rPr>
              <a:t>To identify set of strategies and tools that will guide our decisions in making quality time </a:t>
            </a:r>
            <a:r>
              <a:rPr lang="en-GB" sz="3600" dirty="0" smtClean="0">
                <a:solidFill>
                  <a:schemeClr val="accent1">
                    <a:lumMod val="50000"/>
                  </a:schemeClr>
                </a:solidFill>
              </a:rPr>
              <a:t>management</a:t>
            </a:r>
            <a:endParaRPr lang="en-GB" sz="3600" dirty="0">
              <a:solidFill>
                <a:schemeClr val="accent1">
                  <a:lumMod val="50000"/>
                </a:schemeClr>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8936" y="2003611"/>
            <a:ext cx="3242434" cy="2958353"/>
          </a:xfrm>
          <a:prstGeom prst="rect">
            <a:avLst/>
          </a:prstGeom>
        </p:spPr>
      </p:pic>
    </p:spTree>
    <p:extLst>
      <p:ext uri="{BB962C8B-B14F-4D97-AF65-F5344CB8AC3E}">
        <p14:creationId xmlns:p14="http://schemas.microsoft.com/office/powerpoint/2010/main" val="3861721557"/>
      </p:ext>
    </p:extLst>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411941" y="416859"/>
            <a:ext cx="9601200" cy="685800"/>
          </a:xfrm>
        </p:spPr>
        <p:txBody>
          <a:bodyPr>
            <a:normAutofit fontScale="90000"/>
          </a:bodyPr>
          <a:lstStyle/>
          <a:p>
            <a:pPr algn="ctr"/>
            <a:r>
              <a:rPr lang="en-US" altLang="en-US" sz="4000" b="1" dirty="0" smtClean="0">
                <a:solidFill>
                  <a:schemeClr val="accent1">
                    <a:lumMod val="50000"/>
                  </a:schemeClr>
                </a:solidFill>
              </a:rPr>
              <a:t>DEFINITIONS</a:t>
            </a:r>
            <a:endParaRPr lang="en-US" altLang="en-US" b="1" dirty="0">
              <a:solidFill>
                <a:schemeClr val="accent1">
                  <a:lumMod val="50000"/>
                </a:schemeClr>
              </a:solidFill>
            </a:endParaRPr>
          </a:p>
        </p:txBody>
      </p:sp>
      <p:sp>
        <p:nvSpPr>
          <p:cNvPr id="8195" name="Rectangle 3"/>
          <p:cNvSpPr>
            <a:spLocks noGrp="1" noChangeArrowheads="1"/>
          </p:cNvSpPr>
          <p:nvPr>
            <p:ph idx="1"/>
          </p:nvPr>
        </p:nvSpPr>
        <p:spPr>
          <a:xfrm>
            <a:off x="1900238" y="1285875"/>
            <a:ext cx="5650936" cy="4524990"/>
          </a:xfrm>
        </p:spPr>
        <p:txBody>
          <a:bodyPr>
            <a:noAutofit/>
          </a:bodyPr>
          <a:lstStyle/>
          <a:p>
            <a:pPr marL="0" indent="0">
              <a:lnSpc>
                <a:spcPct val="150000"/>
              </a:lnSpc>
              <a:buNone/>
            </a:pPr>
            <a:r>
              <a:rPr lang="en-US" altLang="en-US" sz="4000" dirty="0" smtClean="0">
                <a:solidFill>
                  <a:schemeClr val="accent1">
                    <a:lumMod val="50000"/>
                  </a:schemeClr>
                </a:solidFill>
              </a:rPr>
              <a:t>What is:</a:t>
            </a:r>
            <a:endParaRPr lang="en-US" altLang="en-US" sz="4000" dirty="0">
              <a:solidFill>
                <a:schemeClr val="accent1">
                  <a:lumMod val="50000"/>
                </a:schemeClr>
              </a:solidFill>
            </a:endParaRPr>
          </a:p>
          <a:p>
            <a:pPr>
              <a:lnSpc>
                <a:spcPct val="150000"/>
              </a:lnSpc>
            </a:pPr>
            <a:r>
              <a:rPr lang="en-US" altLang="en-US" sz="4000" dirty="0" smtClean="0">
                <a:solidFill>
                  <a:schemeClr val="accent1">
                    <a:lumMod val="50000"/>
                  </a:schemeClr>
                </a:solidFill>
              </a:rPr>
              <a:t>Time?</a:t>
            </a:r>
          </a:p>
          <a:p>
            <a:pPr>
              <a:lnSpc>
                <a:spcPct val="150000"/>
              </a:lnSpc>
            </a:pPr>
            <a:r>
              <a:rPr lang="en-US" altLang="en-US" sz="4000" dirty="0" smtClean="0">
                <a:solidFill>
                  <a:schemeClr val="accent1">
                    <a:lumMod val="50000"/>
                  </a:schemeClr>
                </a:solidFill>
              </a:rPr>
              <a:t>Management?</a:t>
            </a:r>
          </a:p>
          <a:p>
            <a:pPr>
              <a:lnSpc>
                <a:spcPct val="150000"/>
              </a:lnSpc>
            </a:pPr>
            <a:r>
              <a:rPr lang="en-US" altLang="en-US" sz="4000" dirty="0">
                <a:solidFill>
                  <a:schemeClr val="accent1">
                    <a:lumMod val="50000"/>
                  </a:schemeClr>
                </a:solidFill>
              </a:rPr>
              <a:t>Time </a:t>
            </a:r>
            <a:r>
              <a:rPr lang="en-US" altLang="en-US" sz="4000" dirty="0" smtClean="0">
                <a:solidFill>
                  <a:schemeClr val="accent1">
                    <a:lumMod val="50000"/>
                  </a:schemeClr>
                </a:solidFill>
              </a:rPr>
              <a:t>management?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7630" y="1817212"/>
            <a:ext cx="5053780" cy="3790335"/>
          </a:xfrm>
          <a:prstGeom prst="rect">
            <a:avLst/>
          </a:prstGeom>
        </p:spPr>
      </p:pic>
    </p:spTree>
    <p:extLst>
      <p:ext uri="{BB962C8B-B14F-4D97-AF65-F5344CB8AC3E}">
        <p14:creationId xmlns:p14="http://schemas.microsoft.com/office/powerpoint/2010/main" val="2634313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74F381F6-E835-4563-A5CA-30D148A92742}" type="slidenum">
              <a:rPr lang="en-US" altLang="en-US"/>
              <a:pPr/>
              <a:t>4</a:t>
            </a:fld>
            <a:endParaRPr lang="en-US" altLang="en-US"/>
          </a:p>
        </p:txBody>
      </p:sp>
      <p:sp>
        <p:nvSpPr>
          <p:cNvPr id="5122" name="Rectangle 2"/>
          <p:cNvSpPr>
            <a:spLocks noChangeArrowheads="1"/>
          </p:cNvSpPr>
          <p:nvPr/>
        </p:nvSpPr>
        <p:spPr bwMode="auto">
          <a:xfrm>
            <a:off x="1957137" y="2181727"/>
            <a:ext cx="8610600"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5400" i="1" dirty="0">
                <a:solidFill>
                  <a:schemeClr val="accent1">
                    <a:lumMod val="50000"/>
                  </a:schemeClr>
                </a:solidFill>
              </a:rPr>
              <a:t>Remember that time is money</a:t>
            </a:r>
          </a:p>
          <a:p>
            <a:pPr algn="r">
              <a:spcBef>
                <a:spcPct val="50000"/>
              </a:spcBef>
            </a:pPr>
            <a:endParaRPr lang="en-US" altLang="en-US" sz="4400" dirty="0" smtClean="0">
              <a:solidFill>
                <a:schemeClr val="accent1">
                  <a:lumMod val="50000"/>
                </a:schemeClr>
              </a:solidFill>
            </a:endParaRPr>
          </a:p>
          <a:p>
            <a:pPr algn="r">
              <a:spcBef>
                <a:spcPct val="50000"/>
              </a:spcBef>
            </a:pPr>
            <a:r>
              <a:rPr lang="en-US" altLang="en-US" sz="4400" dirty="0" smtClean="0">
                <a:solidFill>
                  <a:schemeClr val="accent1">
                    <a:lumMod val="50000"/>
                  </a:schemeClr>
                </a:solidFill>
              </a:rPr>
              <a:t>Ben </a:t>
            </a:r>
            <a:r>
              <a:rPr lang="en-US" altLang="en-US" sz="4400" dirty="0">
                <a:solidFill>
                  <a:schemeClr val="accent1">
                    <a:lumMod val="50000"/>
                  </a:schemeClr>
                </a:solidFill>
              </a:rPr>
              <a:t>Franklin, 1748</a:t>
            </a:r>
          </a:p>
          <a:p>
            <a:pPr algn="r">
              <a:spcBef>
                <a:spcPct val="50000"/>
              </a:spcBef>
            </a:pPr>
            <a:r>
              <a:rPr lang="en-US" altLang="en-US" sz="3200" dirty="0">
                <a:solidFill>
                  <a:schemeClr val="accent1">
                    <a:lumMod val="50000"/>
                  </a:schemeClr>
                </a:solidFill>
              </a:rPr>
              <a:t>Advice to a young tradesman</a:t>
            </a:r>
          </a:p>
        </p:txBody>
      </p:sp>
    </p:spTree>
    <p:extLst>
      <p:ext uri="{BB962C8B-B14F-4D97-AF65-F5344CB8AC3E}">
        <p14:creationId xmlns:p14="http://schemas.microsoft.com/office/powerpoint/2010/main" val="4989500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B3474EFB-96DF-42CE-8E03-2CF951726DFA}" type="slidenum">
              <a:rPr lang="en-US" altLang="en-US"/>
              <a:pPr/>
              <a:t>5</a:t>
            </a:fld>
            <a:endParaRPr lang="en-US" altLang="en-US"/>
          </a:p>
        </p:txBody>
      </p:sp>
      <p:sp>
        <p:nvSpPr>
          <p:cNvPr id="12290" name="Rectangle 2"/>
          <p:cNvSpPr>
            <a:spLocks noGrp="1" noChangeArrowheads="1"/>
          </p:cNvSpPr>
          <p:nvPr>
            <p:ph type="title"/>
          </p:nvPr>
        </p:nvSpPr>
        <p:spPr>
          <a:xfrm>
            <a:off x="2209800" y="609600"/>
            <a:ext cx="8153400" cy="1143000"/>
          </a:xfrm>
        </p:spPr>
        <p:txBody>
          <a:bodyPr/>
          <a:lstStyle/>
          <a:p>
            <a:r>
              <a:rPr lang="en-US" altLang="en-US" b="1" dirty="0">
                <a:solidFill>
                  <a:schemeClr val="accent1">
                    <a:lumMod val="50000"/>
                  </a:schemeClr>
                </a:solidFill>
              </a:rPr>
              <a:t>Hear me Now, Believe me Later</a:t>
            </a:r>
          </a:p>
        </p:txBody>
      </p:sp>
      <p:sp>
        <p:nvSpPr>
          <p:cNvPr id="12291" name="Rectangle 3"/>
          <p:cNvSpPr>
            <a:spLocks noGrp="1" noChangeArrowheads="1"/>
          </p:cNvSpPr>
          <p:nvPr>
            <p:ph type="body" idx="1"/>
          </p:nvPr>
        </p:nvSpPr>
        <p:spPr/>
        <p:txBody>
          <a:bodyPr>
            <a:normAutofit fontScale="92500" lnSpcReduction="20000"/>
          </a:bodyPr>
          <a:lstStyle/>
          <a:p>
            <a:r>
              <a:rPr lang="en-US" altLang="en-US" sz="4400" b="1" dirty="0">
                <a:solidFill>
                  <a:schemeClr val="accent1">
                    <a:lumMod val="50000"/>
                  </a:schemeClr>
                </a:solidFill>
              </a:rPr>
              <a:t>Being successful </a:t>
            </a:r>
            <a:r>
              <a:rPr lang="en-US" altLang="en-US" sz="4400" b="1" dirty="0" smtClean="0">
                <a:solidFill>
                  <a:schemeClr val="accent1">
                    <a:lumMod val="50000"/>
                  </a:schemeClr>
                </a:solidFill>
              </a:rPr>
              <a:t>does not </a:t>
            </a:r>
            <a:r>
              <a:rPr lang="en-US" altLang="en-US" sz="4400" b="1" dirty="0">
                <a:solidFill>
                  <a:schemeClr val="accent1">
                    <a:lumMod val="50000"/>
                  </a:schemeClr>
                </a:solidFill>
              </a:rPr>
              <a:t>make you manage your time </a:t>
            </a:r>
            <a:r>
              <a:rPr lang="en-US" altLang="en-US" sz="4400" b="1" dirty="0" smtClean="0">
                <a:solidFill>
                  <a:schemeClr val="accent1">
                    <a:lumMod val="50000"/>
                  </a:schemeClr>
                </a:solidFill>
              </a:rPr>
              <a:t>well</a:t>
            </a:r>
            <a:endParaRPr lang="en-US" altLang="en-US" sz="4400" b="1" dirty="0">
              <a:solidFill>
                <a:schemeClr val="accent1">
                  <a:lumMod val="50000"/>
                </a:schemeClr>
              </a:solidFill>
            </a:endParaRPr>
          </a:p>
          <a:p>
            <a:endParaRPr lang="en-US" altLang="en-US" sz="4400" b="1" dirty="0">
              <a:solidFill>
                <a:schemeClr val="accent1">
                  <a:lumMod val="50000"/>
                </a:schemeClr>
              </a:solidFill>
            </a:endParaRPr>
          </a:p>
          <a:p>
            <a:r>
              <a:rPr lang="en-US" altLang="en-US" sz="4400" b="1" dirty="0">
                <a:solidFill>
                  <a:schemeClr val="accent1">
                    <a:lumMod val="50000"/>
                  </a:schemeClr>
                </a:solidFill>
              </a:rPr>
              <a:t>Managing your time well makes you </a:t>
            </a:r>
            <a:r>
              <a:rPr lang="en-US" altLang="en-US" sz="4400" b="1" dirty="0" smtClean="0">
                <a:solidFill>
                  <a:schemeClr val="accent1">
                    <a:lumMod val="50000"/>
                  </a:schemeClr>
                </a:solidFill>
              </a:rPr>
              <a:t>successful</a:t>
            </a:r>
            <a:endParaRPr lang="en-US" altLang="en-US" sz="4400" b="1" dirty="0">
              <a:solidFill>
                <a:schemeClr val="accent1">
                  <a:lumMod val="50000"/>
                </a:schemeClr>
              </a:solidFill>
            </a:endParaRPr>
          </a:p>
        </p:txBody>
      </p:sp>
    </p:spTree>
    <p:extLst>
      <p:ext uri="{BB962C8B-B14F-4D97-AF65-F5344CB8AC3E}">
        <p14:creationId xmlns:p14="http://schemas.microsoft.com/office/powerpoint/2010/main" val="886100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1431784" y="184987"/>
            <a:ext cx="10018713" cy="777539"/>
          </a:xfrm>
        </p:spPr>
        <p:txBody>
          <a:bodyPr/>
          <a:lstStyle/>
          <a:p>
            <a:pPr algn="ctr"/>
            <a:r>
              <a:rPr lang="en-US" altLang="en-US" b="1" dirty="0">
                <a:solidFill>
                  <a:schemeClr val="accent1">
                    <a:lumMod val="50000"/>
                  </a:schemeClr>
                </a:solidFill>
              </a:rPr>
              <a:t>Time </a:t>
            </a:r>
            <a:r>
              <a:rPr lang="en-US" altLang="en-US" b="1" dirty="0" smtClean="0">
                <a:solidFill>
                  <a:schemeClr val="accent1">
                    <a:lumMod val="50000"/>
                  </a:schemeClr>
                </a:solidFill>
              </a:rPr>
              <a:t>Management</a:t>
            </a:r>
            <a:endParaRPr lang="en-US" altLang="en-US" b="1" dirty="0">
              <a:solidFill>
                <a:schemeClr val="accent1">
                  <a:lumMod val="50000"/>
                </a:schemeClr>
              </a:solidFill>
            </a:endParaRPr>
          </a:p>
        </p:txBody>
      </p:sp>
      <p:sp>
        <p:nvSpPr>
          <p:cNvPr id="107523" name="Rectangle 3"/>
          <p:cNvSpPr>
            <a:spLocks noGrp="1" noChangeArrowheads="1"/>
          </p:cNvSpPr>
          <p:nvPr>
            <p:ph idx="1"/>
          </p:nvPr>
        </p:nvSpPr>
        <p:spPr>
          <a:xfrm>
            <a:off x="1497105" y="1668379"/>
            <a:ext cx="5513295" cy="4014772"/>
          </a:xfrm>
        </p:spPr>
        <p:txBody>
          <a:bodyPr>
            <a:noAutofit/>
          </a:bodyPr>
          <a:lstStyle/>
          <a:p>
            <a:pPr>
              <a:lnSpc>
                <a:spcPct val="160000"/>
              </a:lnSpc>
            </a:pPr>
            <a:r>
              <a:rPr lang="en-US" altLang="en-US" sz="3600" dirty="0">
                <a:solidFill>
                  <a:schemeClr val="accent1">
                    <a:lumMod val="50000"/>
                  </a:schemeClr>
                </a:solidFill>
              </a:rPr>
              <a:t>T</a:t>
            </a:r>
            <a:r>
              <a:rPr lang="en-US" altLang="en-US" sz="3600" dirty="0" smtClean="0">
                <a:solidFill>
                  <a:schemeClr val="accent1">
                    <a:lumMod val="50000"/>
                  </a:schemeClr>
                </a:solidFill>
              </a:rPr>
              <a:t>here </a:t>
            </a:r>
            <a:r>
              <a:rPr lang="en-US" altLang="en-US" sz="3600" dirty="0">
                <a:solidFill>
                  <a:schemeClr val="accent1">
                    <a:lumMod val="50000"/>
                  </a:schemeClr>
                </a:solidFill>
              </a:rPr>
              <a:t>are still only 24 </a:t>
            </a:r>
            <a:r>
              <a:rPr lang="en-US" altLang="en-US" sz="3600" dirty="0" smtClean="0">
                <a:solidFill>
                  <a:schemeClr val="accent1">
                    <a:lumMod val="50000"/>
                  </a:schemeClr>
                </a:solidFill>
              </a:rPr>
              <a:t>hours </a:t>
            </a:r>
            <a:r>
              <a:rPr lang="en-US" altLang="en-US" sz="3600" dirty="0">
                <a:solidFill>
                  <a:schemeClr val="accent1">
                    <a:lumMod val="50000"/>
                  </a:schemeClr>
                </a:solidFill>
              </a:rPr>
              <a:t>per </a:t>
            </a:r>
            <a:r>
              <a:rPr lang="en-US" altLang="en-US" sz="3600" dirty="0" smtClean="0">
                <a:solidFill>
                  <a:schemeClr val="accent1">
                    <a:lumMod val="50000"/>
                  </a:schemeClr>
                </a:solidFill>
              </a:rPr>
              <a:t>day</a:t>
            </a:r>
          </a:p>
          <a:p>
            <a:pPr>
              <a:lnSpc>
                <a:spcPct val="160000"/>
              </a:lnSpc>
            </a:pPr>
            <a:r>
              <a:rPr lang="en-US" altLang="en-US" sz="3600" dirty="0" smtClean="0">
                <a:solidFill>
                  <a:schemeClr val="accent1">
                    <a:lumMod val="50000"/>
                  </a:schemeClr>
                </a:solidFill>
              </a:rPr>
              <a:t>It does not change</a:t>
            </a:r>
            <a:endParaRPr lang="en-US" altLang="en-US" sz="3600" dirty="0">
              <a:solidFill>
                <a:schemeClr val="accent1">
                  <a:lumMod val="50000"/>
                </a:schemeClr>
              </a:solidFill>
            </a:endParaRPr>
          </a:p>
          <a:p>
            <a:pPr>
              <a:lnSpc>
                <a:spcPct val="160000"/>
              </a:lnSpc>
            </a:pPr>
            <a:r>
              <a:rPr lang="en-US" altLang="en-US" sz="3600" dirty="0" smtClean="0">
                <a:solidFill>
                  <a:schemeClr val="accent1">
                    <a:lumMod val="50000"/>
                  </a:schemeClr>
                </a:solidFill>
              </a:rPr>
              <a:t>All </a:t>
            </a:r>
            <a:r>
              <a:rPr lang="en-US" altLang="en-US" sz="3600" dirty="0">
                <a:solidFill>
                  <a:schemeClr val="accent1">
                    <a:lumMod val="50000"/>
                  </a:schemeClr>
                </a:solidFill>
              </a:rPr>
              <a:t>we can manage is ourselves and what we do with the time we have! </a:t>
            </a:r>
          </a:p>
        </p:txBody>
      </p:sp>
      <p:sp>
        <p:nvSpPr>
          <p:cNvPr id="107524" name="Rectangle 4"/>
          <p:cNvSpPr>
            <a:spLocks noChangeArrowheads="1"/>
          </p:cNvSpPr>
          <p:nvPr/>
        </p:nvSpPr>
        <p:spPr bwMode="auto">
          <a:xfrm>
            <a:off x="1524001" y="-184987"/>
            <a:ext cx="186013"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GB"/>
          </a:p>
        </p:txBody>
      </p:sp>
      <p:sp>
        <p:nvSpPr>
          <p:cNvPr id="107525" name="Rectangle 5"/>
          <p:cNvSpPr>
            <a:spLocks noChangeArrowheads="1"/>
          </p:cNvSpPr>
          <p:nvPr/>
        </p:nvSpPr>
        <p:spPr bwMode="auto">
          <a:xfrm>
            <a:off x="1524001" y="-184987"/>
            <a:ext cx="186013"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9756" y="1896476"/>
            <a:ext cx="5491163" cy="2890086"/>
          </a:xfrm>
          <a:prstGeom prst="rect">
            <a:avLst/>
          </a:prstGeom>
        </p:spPr>
      </p:pic>
    </p:spTree>
    <p:extLst>
      <p:ext uri="{BB962C8B-B14F-4D97-AF65-F5344CB8AC3E}">
        <p14:creationId xmlns:p14="http://schemas.microsoft.com/office/powerpoint/2010/main" val="2140191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9F028A67-7D0A-4F82-918E-DA0564140005}" type="slidenum">
              <a:rPr lang="en-US" altLang="en-US"/>
              <a:pPr/>
              <a:t>7</a:t>
            </a:fld>
            <a:endParaRPr lang="en-US" altLang="en-US" dirty="0"/>
          </a:p>
        </p:txBody>
      </p:sp>
      <p:sp>
        <p:nvSpPr>
          <p:cNvPr id="11266" name="Rectangle 2"/>
          <p:cNvSpPr>
            <a:spLocks noGrp="1" noChangeArrowheads="1"/>
          </p:cNvSpPr>
          <p:nvPr>
            <p:ph type="title"/>
          </p:nvPr>
        </p:nvSpPr>
        <p:spPr>
          <a:xfrm>
            <a:off x="1484310" y="36711"/>
            <a:ext cx="10018713" cy="833284"/>
          </a:xfrm>
        </p:spPr>
        <p:txBody>
          <a:bodyPr>
            <a:normAutofit/>
          </a:bodyPr>
          <a:lstStyle/>
          <a:p>
            <a:r>
              <a:rPr lang="en-US" altLang="en-US" b="1" dirty="0">
                <a:solidFill>
                  <a:schemeClr val="accent1">
                    <a:lumMod val="50000"/>
                  </a:schemeClr>
                </a:solidFill>
              </a:rPr>
              <a:t>Signs of time </a:t>
            </a:r>
            <a:r>
              <a:rPr lang="en-US" altLang="en-US" b="1" dirty="0" smtClean="0">
                <a:solidFill>
                  <a:schemeClr val="accent1">
                    <a:lumMod val="50000"/>
                  </a:schemeClr>
                </a:solidFill>
              </a:rPr>
              <a:t>wasting</a:t>
            </a:r>
            <a:endParaRPr lang="en-US" altLang="en-US" b="1" dirty="0">
              <a:solidFill>
                <a:schemeClr val="accent1">
                  <a:lumMod val="50000"/>
                </a:schemeClr>
              </a:solidFill>
            </a:endParaRPr>
          </a:p>
        </p:txBody>
      </p:sp>
      <p:sp>
        <p:nvSpPr>
          <p:cNvPr id="11267" name="Rectangle 3"/>
          <p:cNvSpPr>
            <a:spLocks noGrp="1" noChangeArrowheads="1"/>
          </p:cNvSpPr>
          <p:nvPr>
            <p:ph type="body" idx="1"/>
          </p:nvPr>
        </p:nvSpPr>
        <p:spPr>
          <a:xfrm>
            <a:off x="1294787" y="1070419"/>
            <a:ext cx="7643360" cy="4979274"/>
          </a:xfrm>
        </p:spPr>
        <p:txBody>
          <a:bodyPr>
            <a:noAutofit/>
          </a:bodyPr>
          <a:lstStyle/>
          <a:p>
            <a:pPr lvl="1" indent="-469900"/>
            <a:r>
              <a:rPr lang="en-US" altLang="en-US" sz="3400" dirty="0" smtClean="0">
                <a:solidFill>
                  <a:schemeClr val="accent1">
                    <a:lumMod val="50000"/>
                  </a:schemeClr>
                </a:solidFill>
              </a:rPr>
              <a:t>Messy </a:t>
            </a:r>
            <a:r>
              <a:rPr lang="en-US" altLang="en-US" sz="3400" dirty="0">
                <a:solidFill>
                  <a:schemeClr val="accent1">
                    <a:lumMod val="50000"/>
                  </a:schemeClr>
                </a:solidFill>
              </a:rPr>
              <a:t>desk and cluttered (or no) files</a:t>
            </a:r>
          </a:p>
          <a:p>
            <a:pPr lvl="1" indent="-469900"/>
            <a:r>
              <a:rPr lang="en-US" altLang="en-US" sz="3400" dirty="0" smtClean="0">
                <a:solidFill>
                  <a:schemeClr val="accent1">
                    <a:lumMod val="50000"/>
                  </a:schemeClr>
                </a:solidFill>
              </a:rPr>
              <a:t>Cannot </a:t>
            </a:r>
            <a:r>
              <a:rPr lang="en-US" altLang="en-US" sz="3400" dirty="0">
                <a:solidFill>
                  <a:schemeClr val="accent1">
                    <a:lumMod val="50000"/>
                  </a:schemeClr>
                </a:solidFill>
              </a:rPr>
              <a:t>find things</a:t>
            </a:r>
          </a:p>
          <a:p>
            <a:pPr lvl="1" indent="-469900"/>
            <a:r>
              <a:rPr lang="en-US" altLang="en-US" sz="3400" dirty="0" smtClean="0">
                <a:solidFill>
                  <a:schemeClr val="accent1">
                    <a:lumMod val="50000"/>
                  </a:schemeClr>
                </a:solidFill>
              </a:rPr>
              <a:t>Missing appointments or Always rescheduling to the last minute</a:t>
            </a:r>
          </a:p>
          <a:p>
            <a:pPr lvl="1" indent="-469900"/>
            <a:r>
              <a:rPr lang="en-US" altLang="en-US" sz="3400" dirty="0">
                <a:solidFill>
                  <a:schemeClr val="accent1">
                    <a:lumMod val="50000"/>
                  </a:schemeClr>
                </a:solidFill>
              </a:rPr>
              <a:t>U</a:t>
            </a:r>
            <a:r>
              <a:rPr lang="en-US" altLang="en-US" sz="3400" dirty="0" smtClean="0">
                <a:solidFill>
                  <a:schemeClr val="accent1">
                    <a:lumMod val="50000"/>
                  </a:schemeClr>
                </a:solidFill>
              </a:rPr>
              <a:t>nprepared </a:t>
            </a:r>
            <a:r>
              <a:rPr lang="en-US" altLang="en-US" sz="3400" dirty="0">
                <a:solidFill>
                  <a:schemeClr val="accent1">
                    <a:lumMod val="50000"/>
                  </a:schemeClr>
                </a:solidFill>
              </a:rPr>
              <a:t>for meetings</a:t>
            </a:r>
          </a:p>
          <a:p>
            <a:pPr lvl="1" indent="-469900"/>
            <a:r>
              <a:rPr lang="en-US" altLang="en-US" sz="3400" dirty="0">
                <a:solidFill>
                  <a:schemeClr val="accent1">
                    <a:lumMod val="50000"/>
                  </a:schemeClr>
                </a:solidFill>
              </a:rPr>
              <a:t>Volunteer to do things other people should do</a:t>
            </a:r>
          </a:p>
          <a:p>
            <a:pPr lvl="1" indent="-469900"/>
            <a:r>
              <a:rPr lang="en-US" altLang="en-US" sz="3400" dirty="0">
                <a:solidFill>
                  <a:schemeClr val="accent1">
                    <a:lumMod val="50000"/>
                  </a:schemeClr>
                </a:solidFill>
              </a:rPr>
              <a:t>Tired/unable to concentrate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6675" y="1516129"/>
            <a:ext cx="3380691" cy="3704867"/>
          </a:xfrm>
          <a:prstGeom prst="rect">
            <a:avLst/>
          </a:prstGeom>
        </p:spPr>
      </p:pic>
    </p:spTree>
    <p:extLst>
      <p:ext uri="{BB962C8B-B14F-4D97-AF65-F5344CB8AC3E}">
        <p14:creationId xmlns:p14="http://schemas.microsoft.com/office/powerpoint/2010/main" val="11665948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1376082" y="370832"/>
            <a:ext cx="9897035" cy="725290"/>
          </a:xfrm>
        </p:spPr>
        <p:txBody>
          <a:bodyPr>
            <a:noAutofit/>
          </a:bodyPr>
          <a:lstStyle/>
          <a:p>
            <a:pPr algn="ctr" eaLnBrk="1" hangingPunct="1"/>
            <a:r>
              <a:rPr lang="en-US" altLang="en-US" sz="3600" b="1" dirty="0" smtClean="0">
                <a:solidFill>
                  <a:schemeClr val="accent1">
                    <a:lumMod val="50000"/>
                  </a:schemeClr>
                </a:solidFill>
              </a:rPr>
              <a:t>OBSTACLES TO EFFECTIVE TIME MANAGEMENT</a:t>
            </a:r>
          </a:p>
        </p:txBody>
      </p:sp>
      <p:sp>
        <p:nvSpPr>
          <p:cNvPr id="8195" name="Slide Number Placeholder 5"/>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AA9687C-627F-46E4-B5A9-2555DBE80C7B}" type="slidenum">
              <a:rPr lang="en-US" altLang="en-US" sz="1400"/>
              <a:pPr/>
              <a:t>8</a:t>
            </a:fld>
            <a:endParaRPr lang="en-US" altLang="en-US" sz="1400"/>
          </a:p>
        </p:txBody>
      </p:sp>
      <p:pic>
        <p:nvPicPr>
          <p:cNvPr id="2" name="Picture 4" descr="C:\WINNT\Profiles\tpietras\Application Data\Microsoft\Media Catalog\Downloaded Clips\cl45\j0174435.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1945954"/>
            <a:ext cx="11350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Text Box 7"/>
          <p:cNvSpPr txBox="1">
            <a:spLocks noChangeArrowheads="1"/>
          </p:cNvSpPr>
          <p:nvPr/>
        </p:nvSpPr>
        <p:spPr bwMode="auto">
          <a:xfrm>
            <a:off x="1143000" y="2124449"/>
            <a:ext cx="449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000" dirty="0">
                <a:solidFill>
                  <a:schemeClr val="accent1">
                    <a:lumMod val="50000"/>
                  </a:schemeClr>
                </a:solidFill>
              </a:rPr>
              <a:t>Unclear objectives</a:t>
            </a:r>
          </a:p>
        </p:txBody>
      </p:sp>
      <p:sp>
        <p:nvSpPr>
          <p:cNvPr id="8200" name="Text Box 8"/>
          <p:cNvSpPr txBox="1">
            <a:spLocks noChangeArrowheads="1"/>
          </p:cNvSpPr>
          <p:nvPr/>
        </p:nvSpPr>
        <p:spPr bwMode="auto">
          <a:xfrm>
            <a:off x="5105400" y="3847635"/>
            <a:ext cx="3962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000" dirty="0" err="1" smtClean="0">
                <a:solidFill>
                  <a:schemeClr val="accent1">
                    <a:lumMod val="50000"/>
                  </a:schemeClr>
                </a:solidFill>
              </a:rPr>
              <a:t>Disorganisation</a:t>
            </a:r>
            <a:r>
              <a:rPr lang="en-US" altLang="en-US" sz="4000" dirty="0" smtClean="0">
                <a:solidFill>
                  <a:schemeClr val="accent1">
                    <a:lumMod val="50000"/>
                  </a:schemeClr>
                </a:solidFill>
              </a:rPr>
              <a:t> </a:t>
            </a:r>
            <a:endParaRPr lang="en-US" altLang="en-US" sz="4000" dirty="0">
              <a:solidFill>
                <a:schemeClr val="accent1">
                  <a:lumMod val="50000"/>
                </a:schemeClr>
              </a:solidFill>
            </a:endParaRPr>
          </a:p>
        </p:txBody>
      </p:sp>
      <p:pic>
        <p:nvPicPr>
          <p:cNvPr id="8201" name="Picture 9" descr="C:\WINNT\Profiles\tpietras\Application Data\Microsoft\Media Catalog\Downloaded Clips\cl31\j0124285.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09317" y="3278188"/>
            <a:ext cx="246380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3" name="Text Box 11"/>
          <p:cNvSpPr txBox="1">
            <a:spLocks noChangeArrowheads="1"/>
          </p:cNvSpPr>
          <p:nvPr/>
        </p:nvSpPr>
        <p:spPr bwMode="auto">
          <a:xfrm>
            <a:off x="1143000" y="5365377"/>
            <a:ext cx="4572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000" dirty="0">
                <a:solidFill>
                  <a:schemeClr val="accent1">
                    <a:lumMod val="50000"/>
                  </a:schemeClr>
                </a:solidFill>
              </a:rPr>
              <a:t>Inability to say “no” </a:t>
            </a:r>
          </a:p>
        </p:txBody>
      </p:sp>
      <p:pic>
        <p:nvPicPr>
          <p:cNvPr id="8204" name="Picture 12" descr="C:\WINNT\Profiles\tpietras\Application Data\Microsoft\Media Catalog\Downloaded Clips\cl0\BS01707_.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8800" y="4875633"/>
            <a:ext cx="1833563"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4005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9"/>
                                        </p:tgtEl>
                                        <p:attrNameLst>
                                          <p:attrName>style.visibility</p:attrName>
                                        </p:attrNameLst>
                                      </p:cBhvr>
                                      <p:to>
                                        <p:strVal val="visible"/>
                                      </p:to>
                                    </p:set>
                                    <p:anim calcmode="lin" valueType="num">
                                      <p:cBhvr additive="base">
                                        <p:cTn id="7" dur="500" fill="hold"/>
                                        <p:tgtEl>
                                          <p:spTgt spid="8199"/>
                                        </p:tgtEl>
                                        <p:attrNameLst>
                                          <p:attrName>ppt_x</p:attrName>
                                        </p:attrNameLst>
                                      </p:cBhvr>
                                      <p:tavLst>
                                        <p:tav tm="0">
                                          <p:val>
                                            <p:strVal val="0-#ppt_w/2"/>
                                          </p:val>
                                        </p:tav>
                                        <p:tav tm="100000">
                                          <p:val>
                                            <p:strVal val="#ppt_x"/>
                                          </p:val>
                                        </p:tav>
                                      </p:tavLst>
                                    </p:anim>
                                    <p:anim calcmode="lin" valueType="num">
                                      <p:cBhvr additive="base">
                                        <p:cTn id="8" dur="500" fill="hold"/>
                                        <p:tgtEl>
                                          <p:spTgt spid="819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nodeType="after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8200"/>
                                        </p:tgtEl>
                                        <p:attrNameLst>
                                          <p:attrName>style.visibility</p:attrName>
                                        </p:attrNameLst>
                                      </p:cBhvr>
                                      <p:to>
                                        <p:strVal val="visible"/>
                                      </p:to>
                                    </p:set>
                                    <p:anim calcmode="lin" valueType="num">
                                      <p:cBhvr additive="base">
                                        <p:cTn id="18" dur="500" fill="hold"/>
                                        <p:tgtEl>
                                          <p:spTgt spid="8200"/>
                                        </p:tgtEl>
                                        <p:attrNameLst>
                                          <p:attrName>ppt_x</p:attrName>
                                        </p:attrNameLst>
                                      </p:cBhvr>
                                      <p:tavLst>
                                        <p:tav tm="0">
                                          <p:val>
                                            <p:strVal val="0-#ppt_w/2"/>
                                          </p:val>
                                        </p:tav>
                                        <p:tav tm="100000">
                                          <p:val>
                                            <p:strVal val="#ppt_x"/>
                                          </p:val>
                                        </p:tav>
                                      </p:tavLst>
                                    </p:anim>
                                    <p:anim calcmode="lin" valueType="num">
                                      <p:cBhvr additive="base">
                                        <p:cTn id="19" dur="500" fill="hold"/>
                                        <p:tgtEl>
                                          <p:spTgt spid="8200"/>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2" fill="hold" nodeType="afterEffect">
                                  <p:stCondLst>
                                    <p:cond delay="1000"/>
                                  </p:stCondLst>
                                  <p:childTnLst>
                                    <p:set>
                                      <p:cBhvr>
                                        <p:cTn id="22" dur="1" fill="hold">
                                          <p:stCondLst>
                                            <p:cond delay="0"/>
                                          </p:stCondLst>
                                        </p:cTn>
                                        <p:tgtEl>
                                          <p:spTgt spid="8201"/>
                                        </p:tgtEl>
                                        <p:attrNameLst>
                                          <p:attrName>style.visibility</p:attrName>
                                        </p:attrNameLst>
                                      </p:cBhvr>
                                      <p:to>
                                        <p:strVal val="visible"/>
                                      </p:to>
                                    </p:set>
                                    <p:anim calcmode="lin" valueType="num">
                                      <p:cBhvr additive="base">
                                        <p:cTn id="23" dur="500" fill="hold"/>
                                        <p:tgtEl>
                                          <p:spTgt spid="8201"/>
                                        </p:tgtEl>
                                        <p:attrNameLst>
                                          <p:attrName>ppt_x</p:attrName>
                                        </p:attrNameLst>
                                      </p:cBhvr>
                                      <p:tavLst>
                                        <p:tav tm="0">
                                          <p:val>
                                            <p:strVal val="1+#ppt_w/2"/>
                                          </p:val>
                                        </p:tav>
                                        <p:tav tm="100000">
                                          <p:val>
                                            <p:strVal val="#ppt_x"/>
                                          </p:val>
                                        </p:tav>
                                      </p:tavLst>
                                    </p:anim>
                                    <p:anim calcmode="lin" valueType="num">
                                      <p:cBhvr additive="base">
                                        <p:cTn id="24" dur="500" fill="hold"/>
                                        <p:tgtEl>
                                          <p:spTgt spid="8201"/>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8203"/>
                                        </p:tgtEl>
                                        <p:attrNameLst>
                                          <p:attrName>style.visibility</p:attrName>
                                        </p:attrNameLst>
                                      </p:cBhvr>
                                      <p:to>
                                        <p:strVal val="visible"/>
                                      </p:to>
                                    </p:set>
                                    <p:anim calcmode="lin" valueType="num">
                                      <p:cBhvr additive="base">
                                        <p:cTn id="29" dur="500" fill="hold"/>
                                        <p:tgtEl>
                                          <p:spTgt spid="8203"/>
                                        </p:tgtEl>
                                        <p:attrNameLst>
                                          <p:attrName>ppt_x</p:attrName>
                                        </p:attrNameLst>
                                      </p:cBhvr>
                                      <p:tavLst>
                                        <p:tav tm="0">
                                          <p:val>
                                            <p:strVal val="0-#ppt_w/2"/>
                                          </p:val>
                                        </p:tav>
                                        <p:tav tm="100000">
                                          <p:val>
                                            <p:strVal val="#ppt_x"/>
                                          </p:val>
                                        </p:tav>
                                      </p:tavLst>
                                    </p:anim>
                                    <p:anim calcmode="lin" valueType="num">
                                      <p:cBhvr additive="base">
                                        <p:cTn id="30" dur="500" fill="hold"/>
                                        <p:tgtEl>
                                          <p:spTgt spid="8203"/>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500"/>
                            </p:stCondLst>
                            <p:childTnLst>
                              <p:par>
                                <p:cTn id="32" presetID="2" presetClass="entr" presetSubtype="2" fill="hold" nodeType="afterEffect">
                                  <p:stCondLst>
                                    <p:cond delay="1000"/>
                                  </p:stCondLst>
                                  <p:childTnLst>
                                    <p:set>
                                      <p:cBhvr>
                                        <p:cTn id="33" dur="1" fill="hold">
                                          <p:stCondLst>
                                            <p:cond delay="0"/>
                                          </p:stCondLst>
                                        </p:cTn>
                                        <p:tgtEl>
                                          <p:spTgt spid="8204"/>
                                        </p:tgtEl>
                                        <p:attrNameLst>
                                          <p:attrName>style.visibility</p:attrName>
                                        </p:attrNameLst>
                                      </p:cBhvr>
                                      <p:to>
                                        <p:strVal val="visible"/>
                                      </p:to>
                                    </p:set>
                                    <p:anim calcmode="lin" valueType="num">
                                      <p:cBhvr additive="base">
                                        <p:cTn id="34" dur="500" fill="hold"/>
                                        <p:tgtEl>
                                          <p:spTgt spid="8204"/>
                                        </p:tgtEl>
                                        <p:attrNameLst>
                                          <p:attrName>ppt_x</p:attrName>
                                        </p:attrNameLst>
                                      </p:cBhvr>
                                      <p:tavLst>
                                        <p:tav tm="0">
                                          <p:val>
                                            <p:strVal val="1+#ppt_w/2"/>
                                          </p:val>
                                        </p:tav>
                                        <p:tav tm="100000">
                                          <p:val>
                                            <p:strVal val="#ppt_x"/>
                                          </p:val>
                                        </p:tav>
                                      </p:tavLst>
                                    </p:anim>
                                    <p:anim calcmode="lin" valueType="num">
                                      <p:cBhvr additive="base">
                                        <p:cTn id="35" dur="500" fill="hold"/>
                                        <p:tgtEl>
                                          <p:spTgt spid="82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autoUpdateAnimBg="0"/>
      <p:bldP spid="8200" grpId="0" autoUpdateAnimBg="0"/>
      <p:bldP spid="8203"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a:xfrm>
            <a:off x="1411942" y="210938"/>
            <a:ext cx="10390094" cy="730356"/>
          </a:xfrm>
          <a:noFill/>
        </p:spPr>
        <p:txBody>
          <a:bodyPr>
            <a:normAutofit/>
          </a:bodyPr>
          <a:lstStyle/>
          <a:p>
            <a:pPr algn="ctr" eaLnBrk="1" hangingPunct="1"/>
            <a:r>
              <a:rPr lang="en-US" altLang="en-US" sz="3600" b="1" dirty="0" smtClean="0">
                <a:solidFill>
                  <a:schemeClr val="accent1">
                    <a:lumMod val="50000"/>
                  </a:schemeClr>
                </a:solidFill>
              </a:rPr>
              <a:t>OBSTACLES TO EFFECTIVE TIME MANAGEMENT</a:t>
            </a:r>
          </a:p>
        </p:txBody>
      </p:sp>
      <p:sp>
        <p:nvSpPr>
          <p:cNvPr id="10243"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0B3517E-BBC9-41DD-B0E2-80C074F7EB79}" type="slidenum">
              <a:rPr lang="en-US" altLang="en-US" sz="1400"/>
              <a:pPr/>
              <a:t>9</a:t>
            </a:fld>
            <a:endParaRPr lang="en-US" altLang="en-US" sz="1400"/>
          </a:p>
        </p:txBody>
      </p:sp>
      <p:sp>
        <p:nvSpPr>
          <p:cNvPr id="10245" name="Text Box 5"/>
          <p:cNvSpPr txBox="1">
            <a:spLocks noChangeArrowheads="1"/>
          </p:cNvSpPr>
          <p:nvPr/>
        </p:nvSpPr>
        <p:spPr bwMode="auto">
          <a:xfrm>
            <a:off x="1143001" y="2155826"/>
            <a:ext cx="3733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000" dirty="0">
                <a:solidFill>
                  <a:schemeClr val="accent1">
                    <a:lumMod val="50000"/>
                  </a:schemeClr>
                </a:solidFill>
              </a:rPr>
              <a:t>Interruptions</a:t>
            </a:r>
          </a:p>
        </p:txBody>
      </p:sp>
      <p:pic>
        <p:nvPicPr>
          <p:cNvPr id="10246" name="Picture 6" descr="C:\WINNT\Profiles\tpietras\Application Data\Microsoft\Media Catalog\Downloaded Clips\cl0\BS01040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1866900"/>
            <a:ext cx="12922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Text Box 7"/>
          <p:cNvSpPr txBox="1">
            <a:spLocks noChangeArrowheads="1"/>
          </p:cNvSpPr>
          <p:nvPr/>
        </p:nvSpPr>
        <p:spPr bwMode="auto">
          <a:xfrm>
            <a:off x="5851282" y="3422452"/>
            <a:ext cx="441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000" dirty="0">
                <a:solidFill>
                  <a:schemeClr val="accent1">
                    <a:lumMod val="50000"/>
                  </a:schemeClr>
                </a:solidFill>
              </a:rPr>
              <a:t>More interruptions</a:t>
            </a:r>
          </a:p>
        </p:txBody>
      </p:sp>
      <p:pic>
        <p:nvPicPr>
          <p:cNvPr id="10248" name="Picture 8" descr="C:\WINNT\Profiles\tpietras\Application Data\Microsoft\Media Catalog\Downloaded Clips\cl0\PE01538_.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83165" y="2506663"/>
            <a:ext cx="1185863"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9" name="Text Box 9"/>
          <p:cNvSpPr txBox="1">
            <a:spLocks noChangeArrowheads="1"/>
          </p:cNvSpPr>
          <p:nvPr/>
        </p:nvSpPr>
        <p:spPr bwMode="auto">
          <a:xfrm>
            <a:off x="1143001" y="5244354"/>
            <a:ext cx="441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000" dirty="0">
                <a:solidFill>
                  <a:schemeClr val="accent1">
                    <a:lumMod val="50000"/>
                  </a:schemeClr>
                </a:solidFill>
              </a:rPr>
              <a:t>Periods of inactivity</a:t>
            </a:r>
          </a:p>
        </p:txBody>
      </p:sp>
      <p:pic>
        <p:nvPicPr>
          <p:cNvPr id="10250" name="Picture 10" descr="C:\WINNT\Profiles\tpietras\Application Data\Microsoft\Media Catalog\Downloaded Clips\cl36\j0136133.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5427" y="4819143"/>
            <a:ext cx="176371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6117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additive="base">
                                        <p:cTn id="7" dur="500" fill="hold"/>
                                        <p:tgtEl>
                                          <p:spTgt spid="10245"/>
                                        </p:tgtEl>
                                        <p:attrNameLst>
                                          <p:attrName>ppt_x</p:attrName>
                                        </p:attrNameLst>
                                      </p:cBhvr>
                                      <p:tavLst>
                                        <p:tav tm="0">
                                          <p:val>
                                            <p:strVal val="0-#ppt_w/2"/>
                                          </p:val>
                                        </p:tav>
                                        <p:tav tm="100000">
                                          <p:val>
                                            <p:strVal val="#ppt_x"/>
                                          </p:val>
                                        </p:tav>
                                      </p:tavLst>
                                    </p:anim>
                                    <p:anim calcmode="lin" valueType="num">
                                      <p:cBhvr additive="base">
                                        <p:cTn id="8" dur="500" fill="hold"/>
                                        <p:tgtEl>
                                          <p:spTgt spid="1024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nodeType="afterEffect">
                                  <p:stCondLst>
                                    <p:cond delay="1000"/>
                                  </p:stCondLst>
                                  <p:childTnLst>
                                    <p:set>
                                      <p:cBhvr>
                                        <p:cTn id="11" dur="1" fill="hold">
                                          <p:stCondLst>
                                            <p:cond delay="0"/>
                                          </p:stCondLst>
                                        </p:cTn>
                                        <p:tgtEl>
                                          <p:spTgt spid="10246"/>
                                        </p:tgtEl>
                                        <p:attrNameLst>
                                          <p:attrName>style.visibility</p:attrName>
                                        </p:attrNameLst>
                                      </p:cBhvr>
                                      <p:to>
                                        <p:strVal val="visible"/>
                                      </p:to>
                                    </p:set>
                                    <p:anim calcmode="lin" valueType="num">
                                      <p:cBhvr additive="base">
                                        <p:cTn id="12" dur="500" fill="hold"/>
                                        <p:tgtEl>
                                          <p:spTgt spid="10246"/>
                                        </p:tgtEl>
                                        <p:attrNameLst>
                                          <p:attrName>ppt_x</p:attrName>
                                        </p:attrNameLst>
                                      </p:cBhvr>
                                      <p:tavLst>
                                        <p:tav tm="0">
                                          <p:val>
                                            <p:strVal val="1+#ppt_w/2"/>
                                          </p:val>
                                        </p:tav>
                                        <p:tav tm="100000">
                                          <p:val>
                                            <p:strVal val="#ppt_x"/>
                                          </p:val>
                                        </p:tav>
                                      </p:tavLst>
                                    </p:anim>
                                    <p:anim calcmode="lin" valueType="num">
                                      <p:cBhvr additive="base">
                                        <p:cTn id="13" dur="500" fill="hold"/>
                                        <p:tgtEl>
                                          <p:spTgt spid="10246"/>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0247"/>
                                        </p:tgtEl>
                                        <p:attrNameLst>
                                          <p:attrName>style.visibility</p:attrName>
                                        </p:attrNameLst>
                                      </p:cBhvr>
                                      <p:to>
                                        <p:strVal val="visible"/>
                                      </p:to>
                                    </p:set>
                                    <p:anim calcmode="lin" valueType="num">
                                      <p:cBhvr additive="base">
                                        <p:cTn id="18" dur="500" fill="hold"/>
                                        <p:tgtEl>
                                          <p:spTgt spid="10247"/>
                                        </p:tgtEl>
                                        <p:attrNameLst>
                                          <p:attrName>ppt_x</p:attrName>
                                        </p:attrNameLst>
                                      </p:cBhvr>
                                      <p:tavLst>
                                        <p:tav tm="0">
                                          <p:val>
                                            <p:strVal val="0-#ppt_w/2"/>
                                          </p:val>
                                        </p:tav>
                                        <p:tav tm="100000">
                                          <p:val>
                                            <p:strVal val="#ppt_x"/>
                                          </p:val>
                                        </p:tav>
                                      </p:tavLst>
                                    </p:anim>
                                    <p:anim calcmode="lin" valueType="num">
                                      <p:cBhvr additive="base">
                                        <p:cTn id="19" dur="500" fill="hold"/>
                                        <p:tgtEl>
                                          <p:spTgt spid="10247"/>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2" fill="hold" nodeType="afterEffect">
                                  <p:stCondLst>
                                    <p:cond delay="1000"/>
                                  </p:stCondLst>
                                  <p:childTnLst>
                                    <p:set>
                                      <p:cBhvr>
                                        <p:cTn id="22" dur="1" fill="hold">
                                          <p:stCondLst>
                                            <p:cond delay="0"/>
                                          </p:stCondLst>
                                        </p:cTn>
                                        <p:tgtEl>
                                          <p:spTgt spid="10248"/>
                                        </p:tgtEl>
                                        <p:attrNameLst>
                                          <p:attrName>style.visibility</p:attrName>
                                        </p:attrNameLst>
                                      </p:cBhvr>
                                      <p:to>
                                        <p:strVal val="visible"/>
                                      </p:to>
                                    </p:set>
                                    <p:anim calcmode="lin" valueType="num">
                                      <p:cBhvr additive="base">
                                        <p:cTn id="23" dur="500" fill="hold"/>
                                        <p:tgtEl>
                                          <p:spTgt spid="10248"/>
                                        </p:tgtEl>
                                        <p:attrNameLst>
                                          <p:attrName>ppt_x</p:attrName>
                                        </p:attrNameLst>
                                      </p:cBhvr>
                                      <p:tavLst>
                                        <p:tav tm="0">
                                          <p:val>
                                            <p:strVal val="1+#ppt_w/2"/>
                                          </p:val>
                                        </p:tav>
                                        <p:tav tm="100000">
                                          <p:val>
                                            <p:strVal val="#ppt_x"/>
                                          </p:val>
                                        </p:tav>
                                      </p:tavLst>
                                    </p:anim>
                                    <p:anim calcmode="lin" valueType="num">
                                      <p:cBhvr additive="base">
                                        <p:cTn id="24" dur="500" fill="hold"/>
                                        <p:tgtEl>
                                          <p:spTgt spid="10248"/>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0249"/>
                                        </p:tgtEl>
                                        <p:attrNameLst>
                                          <p:attrName>style.visibility</p:attrName>
                                        </p:attrNameLst>
                                      </p:cBhvr>
                                      <p:to>
                                        <p:strVal val="visible"/>
                                      </p:to>
                                    </p:set>
                                    <p:anim calcmode="lin" valueType="num">
                                      <p:cBhvr additive="base">
                                        <p:cTn id="29" dur="500" fill="hold"/>
                                        <p:tgtEl>
                                          <p:spTgt spid="10249"/>
                                        </p:tgtEl>
                                        <p:attrNameLst>
                                          <p:attrName>ppt_x</p:attrName>
                                        </p:attrNameLst>
                                      </p:cBhvr>
                                      <p:tavLst>
                                        <p:tav tm="0">
                                          <p:val>
                                            <p:strVal val="0-#ppt_w/2"/>
                                          </p:val>
                                        </p:tav>
                                        <p:tav tm="100000">
                                          <p:val>
                                            <p:strVal val="#ppt_x"/>
                                          </p:val>
                                        </p:tav>
                                      </p:tavLst>
                                    </p:anim>
                                    <p:anim calcmode="lin" valueType="num">
                                      <p:cBhvr additive="base">
                                        <p:cTn id="30" dur="500" fill="hold"/>
                                        <p:tgtEl>
                                          <p:spTgt spid="10249"/>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500"/>
                            </p:stCondLst>
                            <p:childTnLst>
                              <p:par>
                                <p:cTn id="32" presetID="2" presetClass="entr" presetSubtype="2" fill="hold" nodeType="afterEffect">
                                  <p:stCondLst>
                                    <p:cond delay="1000"/>
                                  </p:stCondLst>
                                  <p:childTnLst>
                                    <p:set>
                                      <p:cBhvr>
                                        <p:cTn id="33" dur="1" fill="hold">
                                          <p:stCondLst>
                                            <p:cond delay="0"/>
                                          </p:stCondLst>
                                        </p:cTn>
                                        <p:tgtEl>
                                          <p:spTgt spid="10250"/>
                                        </p:tgtEl>
                                        <p:attrNameLst>
                                          <p:attrName>style.visibility</p:attrName>
                                        </p:attrNameLst>
                                      </p:cBhvr>
                                      <p:to>
                                        <p:strVal val="visible"/>
                                      </p:to>
                                    </p:set>
                                    <p:anim calcmode="lin" valueType="num">
                                      <p:cBhvr additive="base">
                                        <p:cTn id="34" dur="500" fill="hold"/>
                                        <p:tgtEl>
                                          <p:spTgt spid="10250"/>
                                        </p:tgtEl>
                                        <p:attrNameLst>
                                          <p:attrName>ppt_x</p:attrName>
                                        </p:attrNameLst>
                                      </p:cBhvr>
                                      <p:tavLst>
                                        <p:tav tm="0">
                                          <p:val>
                                            <p:strVal val="1+#ppt_w/2"/>
                                          </p:val>
                                        </p:tav>
                                        <p:tav tm="100000">
                                          <p:val>
                                            <p:strVal val="#ppt_x"/>
                                          </p:val>
                                        </p:tav>
                                      </p:tavLst>
                                    </p:anim>
                                    <p:anim calcmode="lin" valueType="num">
                                      <p:cBhvr additive="base">
                                        <p:cTn id="35" dur="500" fill="hold"/>
                                        <p:tgtEl>
                                          <p:spTgt spid="102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autoUpdateAnimBg="0"/>
      <p:bldP spid="10247" grpId="0" autoUpdateAnimBg="0"/>
      <p:bldP spid="1024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3"/>
          <p:cNvSpPr>
            <a:spLocks noGrp="1" noChangeArrowheads="1"/>
          </p:cNvSpPr>
          <p:nvPr>
            <p:ph type="title"/>
          </p:nvPr>
        </p:nvSpPr>
        <p:spPr>
          <a:xfrm>
            <a:off x="1390650" y="495997"/>
            <a:ext cx="9601200" cy="499086"/>
          </a:xfrm>
          <a:noFill/>
        </p:spPr>
        <p:txBody>
          <a:bodyPr>
            <a:normAutofit fontScale="90000"/>
          </a:bodyPr>
          <a:lstStyle/>
          <a:p>
            <a:pPr algn="ctr" eaLnBrk="1" hangingPunct="1"/>
            <a:r>
              <a:rPr lang="en-US" altLang="en-US" sz="4000" b="1" dirty="0" smtClean="0">
                <a:solidFill>
                  <a:schemeClr val="accent1">
                    <a:lumMod val="50000"/>
                  </a:schemeClr>
                </a:solidFill>
              </a:rPr>
              <a:t>OBSTACLES TO EFFECTIVE TIME MANAGEMENT</a:t>
            </a:r>
          </a:p>
        </p:txBody>
      </p:sp>
      <p:sp>
        <p:nvSpPr>
          <p:cNvPr id="12291"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42DA5A-0249-4AE3-8E41-1BA99820CC5B}" type="slidenum">
              <a:rPr lang="en-US" altLang="en-US" sz="1400"/>
              <a:pPr/>
              <a:t>10</a:t>
            </a:fld>
            <a:endParaRPr lang="en-US" altLang="en-US" sz="1400"/>
          </a:p>
        </p:txBody>
      </p:sp>
      <p:sp>
        <p:nvSpPr>
          <p:cNvPr id="13316" name="Text Box 4"/>
          <p:cNvSpPr txBox="1">
            <a:spLocks noChangeArrowheads="1"/>
          </p:cNvSpPr>
          <p:nvPr/>
        </p:nvSpPr>
        <p:spPr bwMode="auto">
          <a:xfrm>
            <a:off x="3497179" y="1758215"/>
            <a:ext cx="6546935"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000" dirty="0" smtClean="0">
                <a:solidFill>
                  <a:schemeClr val="accent1">
                    <a:lumMod val="50000"/>
                  </a:schemeClr>
                </a:solidFill>
              </a:rPr>
              <a:t>Trying to do too </a:t>
            </a:r>
            <a:r>
              <a:rPr lang="en-US" altLang="en-US" sz="4000" dirty="0">
                <a:solidFill>
                  <a:schemeClr val="accent1">
                    <a:lumMod val="50000"/>
                  </a:schemeClr>
                </a:solidFill>
              </a:rPr>
              <a:t>many things at once</a:t>
            </a:r>
          </a:p>
        </p:txBody>
      </p:sp>
      <p:pic>
        <p:nvPicPr>
          <p:cNvPr id="13317" name="Picture 5" descr="C:\WINNT\Profiles\tpietras\Application Data\Microsoft\Media Catalog\Downloaded Clips\cl1f\j007862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71530" y="1267656"/>
            <a:ext cx="1444625"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 Box 6"/>
          <p:cNvSpPr txBox="1">
            <a:spLocks noChangeArrowheads="1"/>
          </p:cNvSpPr>
          <p:nvPr/>
        </p:nvSpPr>
        <p:spPr bwMode="auto">
          <a:xfrm>
            <a:off x="838200" y="3358929"/>
            <a:ext cx="4038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000" dirty="0">
                <a:solidFill>
                  <a:schemeClr val="accent1">
                    <a:lumMod val="50000"/>
                  </a:schemeClr>
                </a:solidFill>
              </a:rPr>
              <a:t>Stress and fatigue</a:t>
            </a:r>
          </a:p>
        </p:txBody>
      </p:sp>
      <p:pic>
        <p:nvPicPr>
          <p:cNvPr id="13319" name="Picture 7" descr="C:\WINNT\Profiles\tpietras\Application Data\Microsoft\Media Catalog\Downloaded Clips\cl2\PE06127_.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3834" y="3032921"/>
            <a:ext cx="1814513"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Text Box 8"/>
          <p:cNvSpPr txBox="1">
            <a:spLocks noChangeArrowheads="1"/>
          </p:cNvSpPr>
          <p:nvPr/>
        </p:nvSpPr>
        <p:spPr bwMode="auto">
          <a:xfrm>
            <a:off x="5047130" y="5219421"/>
            <a:ext cx="4724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000" dirty="0">
                <a:solidFill>
                  <a:schemeClr val="accent1">
                    <a:lumMod val="50000"/>
                  </a:schemeClr>
                </a:solidFill>
              </a:rPr>
              <a:t>All work and no play</a:t>
            </a:r>
          </a:p>
        </p:txBody>
      </p:sp>
      <p:pic>
        <p:nvPicPr>
          <p:cNvPr id="13321" name="Picture 9" descr="C:\WINNT\Profiles\tpietras\Application Data\Microsoft\Media Catalog\Downloaded Clips\cl25\j0093779.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71530" y="4361061"/>
            <a:ext cx="1509713"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1805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6"/>
                                        </p:tgtEl>
                                        <p:attrNameLst>
                                          <p:attrName>style.visibility</p:attrName>
                                        </p:attrNameLst>
                                      </p:cBhvr>
                                      <p:to>
                                        <p:strVal val="visible"/>
                                      </p:to>
                                    </p:set>
                                    <p:anim calcmode="lin" valueType="num">
                                      <p:cBhvr additive="base">
                                        <p:cTn id="7" dur="500" fill="hold"/>
                                        <p:tgtEl>
                                          <p:spTgt spid="13316"/>
                                        </p:tgtEl>
                                        <p:attrNameLst>
                                          <p:attrName>ppt_x</p:attrName>
                                        </p:attrNameLst>
                                      </p:cBhvr>
                                      <p:tavLst>
                                        <p:tav tm="0">
                                          <p:val>
                                            <p:strVal val="0-#ppt_w/2"/>
                                          </p:val>
                                        </p:tav>
                                        <p:tav tm="100000">
                                          <p:val>
                                            <p:strVal val="#ppt_x"/>
                                          </p:val>
                                        </p:tav>
                                      </p:tavLst>
                                    </p:anim>
                                    <p:anim calcmode="lin" valueType="num">
                                      <p:cBhvr additive="base">
                                        <p:cTn id="8" dur="500" fill="hold"/>
                                        <p:tgtEl>
                                          <p:spTgt spid="1331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nodeType="afterEffect">
                                  <p:stCondLst>
                                    <p:cond delay="1000"/>
                                  </p:stCondLst>
                                  <p:childTnLst>
                                    <p:set>
                                      <p:cBhvr>
                                        <p:cTn id="11" dur="1" fill="hold">
                                          <p:stCondLst>
                                            <p:cond delay="0"/>
                                          </p:stCondLst>
                                        </p:cTn>
                                        <p:tgtEl>
                                          <p:spTgt spid="13317"/>
                                        </p:tgtEl>
                                        <p:attrNameLst>
                                          <p:attrName>style.visibility</p:attrName>
                                        </p:attrNameLst>
                                      </p:cBhvr>
                                      <p:to>
                                        <p:strVal val="visible"/>
                                      </p:to>
                                    </p:set>
                                    <p:anim calcmode="lin" valueType="num">
                                      <p:cBhvr additive="base">
                                        <p:cTn id="12" dur="500" fill="hold"/>
                                        <p:tgtEl>
                                          <p:spTgt spid="13317"/>
                                        </p:tgtEl>
                                        <p:attrNameLst>
                                          <p:attrName>ppt_x</p:attrName>
                                        </p:attrNameLst>
                                      </p:cBhvr>
                                      <p:tavLst>
                                        <p:tav tm="0">
                                          <p:val>
                                            <p:strVal val="1+#ppt_w/2"/>
                                          </p:val>
                                        </p:tav>
                                        <p:tav tm="100000">
                                          <p:val>
                                            <p:strVal val="#ppt_x"/>
                                          </p:val>
                                        </p:tav>
                                      </p:tavLst>
                                    </p:anim>
                                    <p:anim calcmode="lin" valueType="num">
                                      <p:cBhvr additive="base">
                                        <p:cTn id="13" dur="500" fill="hold"/>
                                        <p:tgtEl>
                                          <p:spTgt spid="13317"/>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3318"/>
                                        </p:tgtEl>
                                        <p:attrNameLst>
                                          <p:attrName>style.visibility</p:attrName>
                                        </p:attrNameLst>
                                      </p:cBhvr>
                                      <p:to>
                                        <p:strVal val="visible"/>
                                      </p:to>
                                    </p:set>
                                    <p:anim calcmode="lin" valueType="num">
                                      <p:cBhvr additive="base">
                                        <p:cTn id="18" dur="500" fill="hold"/>
                                        <p:tgtEl>
                                          <p:spTgt spid="13318"/>
                                        </p:tgtEl>
                                        <p:attrNameLst>
                                          <p:attrName>ppt_x</p:attrName>
                                        </p:attrNameLst>
                                      </p:cBhvr>
                                      <p:tavLst>
                                        <p:tav tm="0">
                                          <p:val>
                                            <p:strVal val="0-#ppt_w/2"/>
                                          </p:val>
                                        </p:tav>
                                        <p:tav tm="100000">
                                          <p:val>
                                            <p:strVal val="#ppt_x"/>
                                          </p:val>
                                        </p:tav>
                                      </p:tavLst>
                                    </p:anim>
                                    <p:anim calcmode="lin" valueType="num">
                                      <p:cBhvr additive="base">
                                        <p:cTn id="19" dur="500" fill="hold"/>
                                        <p:tgtEl>
                                          <p:spTgt spid="13318"/>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2" fill="hold" nodeType="afterEffect">
                                  <p:stCondLst>
                                    <p:cond delay="1000"/>
                                  </p:stCondLst>
                                  <p:childTnLst>
                                    <p:set>
                                      <p:cBhvr>
                                        <p:cTn id="22" dur="1" fill="hold">
                                          <p:stCondLst>
                                            <p:cond delay="0"/>
                                          </p:stCondLst>
                                        </p:cTn>
                                        <p:tgtEl>
                                          <p:spTgt spid="13319"/>
                                        </p:tgtEl>
                                        <p:attrNameLst>
                                          <p:attrName>style.visibility</p:attrName>
                                        </p:attrNameLst>
                                      </p:cBhvr>
                                      <p:to>
                                        <p:strVal val="visible"/>
                                      </p:to>
                                    </p:set>
                                    <p:anim calcmode="lin" valueType="num">
                                      <p:cBhvr additive="base">
                                        <p:cTn id="23" dur="500" fill="hold"/>
                                        <p:tgtEl>
                                          <p:spTgt spid="13319"/>
                                        </p:tgtEl>
                                        <p:attrNameLst>
                                          <p:attrName>ppt_x</p:attrName>
                                        </p:attrNameLst>
                                      </p:cBhvr>
                                      <p:tavLst>
                                        <p:tav tm="0">
                                          <p:val>
                                            <p:strVal val="1+#ppt_w/2"/>
                                          </p:val>
                                        </p:tav>
                                        <p:tav tm="100000">
                                          <p:val>
                                            <p:strVal val="#ppt_x"/>
                                          </p:val>
                                        </p:tav>
                                      </p:tavLst>
                                    </p:anim>
                                    <p:anim calcmode="lin" valueType="num">
                                      <p:cBhvr additive="base">
                                        <p:cTn id="24" dur="500" fill="hold"/>
                                        <p:tgtEl>
                                          <p:spTgt spid="13319"/>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3320"/>
                                        </p:tgtEl>
                                        <p:attrNameLst>
                                          <p:attrName>style.visibility</p:attrName>
                                        </p:attrNameLst>
                                      </p:cBhvr>
                                      <p:to>
                                        <p:strVal val="visible"/>
                                      </p:to>
                                    </p:set>
                                    <p:anim calcmode="lin" valueType="num">
                                      <p:cBhvr additive="base">
                                        <p:cTn id="29" dur="500" fill="hold"/>
                                        <p:tgtEl>
                                          <p:spTgt spid="13320"/>
                                        </p:tgtEl>
                                        <p:attrNameLst>
                                          <p:attrName>ppt_x</p:attrName>
                                        </p:attrNameLst>
                                      </p:cBhvr>
                                      <p:tavLst>
                                        <p:tav tm="0">
                                          <p:val>
                                            <p:strVal val="0-#ppt_w/2"/>
                                          </p:val>
                                        </p:tav>
                                        <p:tav tm="100000">
                                          <p:val>
                                            <p:strVal val="#ppt_x"/>
                                          </p:val>
                                        </p:tav>
                                      </p:tavLst>
                                    </p:anim>
                                    <p:anim calcmode="lin" valueType="num">
                                      <p:cBhvr additive="base">
                                        <p:cTn id="30" dur="500" fill="hold"/>
                                        <p:tgtEl>
                                          <p:spTgt spid="13320"/>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500"/>
                            </p:stCondLst>
                            <p:childTnLst>
                              <p:par>
                                <p:cTn id="32" presetID="2" presetClass="entr" presetSubtype="2" fill="hold" nodeType="afterEffect">
                                  <p:stCondLst>
                                    <p:cond delay="1000"/>
                                  </p:stCondLst>
                                  <p:childTnLst>
                                    <p:set>
                                      <p:cBhvr>
                                        <p:cTn id="33" dur="1" fill="hold">
                                          <p:stCondLst>
                                            <p:cond delay="0"/>
                                          </p:stCondLst>
                                        </p:cTn>
                                        <p:tgtEl>
                                          <p:spTgt spid="13321"/>
                                        </p:tgtEl>
                                        <p:attrNameLst>
                                          <p:attrName>style.visibility</p:attrName>
                                        </p:attrNameLst>
                                      </p:cBhvr>
                                      <p:to>
                                        <p:strVal val="visible"/>
                                      </p:to>
                                    </p:set>
                                    <p:anim calcmode="lin" valueType="num">
                                      <p:cBhvr additive="base">
                                        <p:cTn id="34" dur="500" fill="hold"/>
                                        <p:tgtEl>
                                          <p:spTgt spid="13321"/>
                                        </p:tgtEl>
                                        <p:attrNameLst>
                                          <p:attrName>ppt_x</p:attrName>
                                        </p:attrNameLst>
                                      </p:cBhvr>
                                      <p:tavLst>
                                        <p:tav tm="0">
                                          <p:val>
                                            <p:strVal val="1+#ppt_w/2"/>
                                          </p:val>
                                        </p:tav>
                                        <p:tav tm="100000">
                                          <p:val>
                                            <p:strVal val="#ppt_x"/>
                                          </p:val>
                                        </p:tav>
                                      </p:tavLst>
                                    </p:anim>
                                    <p:anim calcmode="lin" valueType="num">
                                      <p:cBhvr additive="base">
                                        <p:cTn id="35" dur="500" fill="hold"/>
                                        <p:tgtEl>
                                          <p:spTgt spid="133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utoUpdateAnimBg="0"/>
      <p:bldP spid="13318" grpId="0" autoUpdateAnimBg="0"/>
      <p:bldP spid="13320"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p:cNvSpPr>
            <a:spLocks noGrp="1" noChangeArrowheads="1"/>
          </p:cNvSpPr>
          <p:nvPr>
            <p:ph type="title"/>
          </p:nvPr>
        </p:nvSpPr>
        <p:spPr>
          <a:xfrm>
            <a:off x="1600200" y="228600"/>
            <a:ext cx="9601200" cy="685800"/>
          </a:xfrm>
          <a:noFill/>
        </p:spPr>
        <p:txBody>
          <a:bodyPr>
            <a:normAutofit fontScale="90000"/>
          </a:bodyPr>
          <a:lstStyle/>
          <a:p>
            <a:pPr algn="ctr" eaLnBrk="1" hangingPunct="1"/>
            <a:r>
              <a:rPr lang="en-US" altLang="en-US" b="1" dirty="0" smtClean="0">
                <a:solidFill>
                  <a:schemeClr val="accent1">
                    <a:lumMod val="50000"/>
                  </a:schemeClr>
                </a:solidFill>
              </a:rPr>
              <a:t>What can we do?</a:t>
            </a:r>
          </a:p>
        </p:txBody>
      </p:sp>
      <p:sp>
        <p:nvSpPr>
          <p:cNvPr id="14339"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6CA4A6C-EF6F-40AA-A142-129B331F7B54}" type="slidenum">
              <a:rPr lang="en-US" altLang="en-US" sz="1400"/>
              <a:pPr/>
              <a:t>11</a:t>
            </a:fld>
            <a:endParaRPr lang="en-US" altLang="en-US" sz="1400"/>
          </a:p>
        </p:txBody>
      </p:sp>
      <p:pic>
        <p:nvPicPr>
          <p:cNvPr id="14341" name="Picture 5" descr="C:\WINNT\Profiles\tpietras\Application Data\Microsoft\Media Catalog\Downloaded Clips\cl0\BS01890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9153" y="2576511"/>
            <a:ext cx="853557" cy="107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C:\WINNT\Profiles\tpietras\Application Data\Microsoft\Media Catalog\Downloaded Clips\cl0\BS01890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2053" y="968276"/>
            <a:ext cx="108709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7" descr="C:\WINNT\Profiles\tpietras\Application Data\Microsoft\Media Catalog\Downloaded Clips\cl0\BS01890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88790" y="1546412"/>
            <a:ext cx="948924" cy="119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8" descr="C:\WINNT\Profiles\tpietras\Application Data\Microsoft\Media Catalog\Downloaded Clips\cl0\BS01890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601" y="3048000"/>
            <a:ext cx="66516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Text Box 9"/>
          <p:cNvSpPr txBox="1">
            <a:spLocks noChangeArrowheads="1"/>
          </p:cNvSpPr>
          <p:nvPr/>
        </p:nvSpPr>
        <p:spPr bwMode="auto">
          <a:xfrm>
            <a:off x="2895600" y="4267200"/>
            <a:ext cx="701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buFontTx/>
              <a:buChar char="•"/>
            </a:pPr>
            <a:endParaRPr lang="en-US" altLang="en-US"/>
          </a:p>
        </p:txBody>
      </p:sp>
      <p:sp>
        <p:nvSpPr>
          <p:cNvPr id="14346" name="Text Box 10"/>
          <p:cNvSpPr txBox="1">
            <a:spLocks noChangeArrowheads="1"/>
          </p:cNvSpPr>
          <p:nvPr/>
        </p:nvSpPr>
        <p:spPr bwMode="auto">
          <a:xfrm>
            <a:off x="2667000" y="4114800"/>
            <a:ext cx="701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endParaRPr lang="en-US" altLang="en-US"/>
          </a:p>
        </p:txBody>
      </p:sp>
      <p:sp>
        <p:nvSpPr>
          <p:cNvPr id="15371" name="Text Box 11"/>
          <p:cNvSpPr txBox="1">
            <a:spLocks noChangeArrowheads="1"/>
          </p:cNvSpPr>
          <p:nvPr/>
        </p:nvSpPr>
        <p:spPr bwMode="auto">
          <a:xfrm>
            <a:off x="2514600" y="3962401"/>
            <a:ext cx="68580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571500" indent="-571500" eaLnBrk="1" hangingPunct="1">
              <a:spcBef>
                <a:spcPct val="50000"/>
              </a:spcBef>
              <a:buFont typeface="Arial" panose="020B0604020202020204" pitchFamily="34" charset="0"/>
              <a:buChar char="•"/>
            </a:pPr>
            <a:r>
              <a:rPr lang="en-US" altLang="en-US" sz="3600" dirty="0" err="1" smtClean="0">
                <a:solidFill>
                  <a:schemeClr val="accent1">
                    <a:lumMod val="50000"/>
                  </a:schemeClr>
                </a:solidFill>
                <a:latin typeface="+mj-lt"/>
              </a:rPr>
              <a:t>Recognise</a:t>
            </a:r>
            <a:r>
              <a:rPr lang="en-US" altLang="en-US" sz="3600" dirty="0" smtClean="0">
                <a:solidFill>
                  <a:schemeClr val="accent1">
                    <a:lumMod val="50000"/>
                  </a:schemeClr>
                </a:solidFill>
                <a:latin typeface="+mj-lt"/>
              </a:rPr>
              <a:t> </a:t>
            </a:r>
            <a:r>
              <a:rPr lang="en-US" altLang="en-US" sz="3600" dirty="0">
                <a:solidFill>
                  <a:schemeClr val="accent1">
                    <a:lumMod val="50000"/>
                  </a:schemeClr>
                </a:solidFill>
                <a:latin typeface="+mj-lt"/>
              </a:rPr>
              <a:t>that obstacles </a:t>
            </a:r>
            <a:r>
              <a:rPr lang="en-US" altLang="en-US" sz="3600" dirty="0" smtClean="0">
                <a:solidFill>
                  <a:schemeClr val="accent1">
                    <a:lumMod val="50000"/>
                  </a:schemeClr>
                </a:solidFill>
                <a:latin typeface="+mj-lt"/>
              </a:rPr>
              <a:t>exist</a:t>
            </a:r>
          </a:p>
          <a:p>
            <a:pPr marL="571500" indent="-571500">
              <a:spcBef>
                <a:spcPct val="50000"/>
              </a:spcBef>
              <a:buFont typeface="Arial" panose="020B0604020202020204" pitchFamily="34" charset="0"/>
              <a:buChar char="•"/>
            </a:pPr>
            <a:r>
              <a:rPr lang="en-US" altLang="en-US" sz="3600" dirty="0">
                <a:solidFill>
                  <a:schemeClr val="accent1">
                    <a:lumMod val="50000"/>
                  </a:schemeClr>
                </a:solidFill>
                <a:latin typeface="+mj-lt"/>
              </a:rPr>
              <a:t>Identify </a:t>
            </a:r>
            <a:r>
              <a:rPr lang="en-US" altLang="en-US" sz="3600" dirty="0" smtClean="0">
                <a:solidFill>
                  <a:schemeClr val="accent1">
                    <a:lumMod val="50000"/>
                  </a:schemeClr>
                </a:solidFill>
                <a:latin typeface="+mj-lt"/>
              </a:rPr>
              <a:t>them</a:t>
            </a:r>
          </a:p>
          <a:p>
            <a:pPr marL="571500" indent="-571500">
              <a:spcBef>
                <a:spcPct val="50000"/>
              </a:spcBef>
              <a:buFont typeface="Arial" panose="020B0604020202020204" pitchFamily="34" charset="0"/>
              <a:buChar char="•"/>
            </a:pPr>
            <a:r>
              <a:rPr lang="en-US" altLang="en-US" sz="3600" dirty="0">
                <a:solidFill>
                  <a:schemeClr val="accent1">
                    <a:lumMod val="50000"/>
                  </a:schemeClr>
                </a:solidFill>
                <a:latin typeface="+mj-lt"/>
              </a:rPr>
              <a:t>Employ strategies to </a:t>
            </a:r>
            <a:r>
              <a:rPr lang="en-US" altLang="en-US" sz="3600" dirty="0" smtClean="0">
                <a:solidFill>
                  <a:schemeClr val="accent1">
                    <a:lumMod val="50000"/>
                  </a:schemeClr>
                </a:solidFill>
                <a:latin typeface="+mj-lt"/>
              </a:rPr>
              <a:t>overcome</a:t>
            </a:r>
            <a:endParaRPr lang="en-US" altLang="en-US" sz="3600" dirty="0">
              <a:solidFill>
                <a:schemeClr val="accent1">
                  <a:lumMod val="50000"/>
                </a:schemeClr>
              </a:solidFill>
              <a:latin typeface="+mj-lt"/>
            </a:endParaRPr>
          </a:p>
        </p:txBody>
      </p:sp>
      <p:pic>
        <p:nvPicPr>
          <p:cNvPr id="14350" name="Picture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1" y="2057401"/>
            <a:ext cx="2797175"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1426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71"/>
                                        </p:tgtEl>
                                        <p:attrNameLst>
                                          <p:attrName>style.visibility</p:attrName>
                                        </p:attrNameLst>
                                      </p:cBhvr>
                                      <p:to>
                                        <p:strVal val="visible"/>
                                      </p:to>
                                    </p:set>
                                    <p:anim calcmode="lin" valueType="num">
                                      <p:cBhvr additive="base">
                                        <p:cTn id="7" dur="500" fill="hold"/>
                                        <p:tgtEl>
                                          <p:spTgt spid="15371"/>
                                        </p:tgtEl>
                                        <p:attrNameLst>
                                          <p:attrName>ppt_x</p:attrName>
                                        </p:attrNameLst>
                                      </p:cBhvr>
                                      <p:tavLst>
                                        <p:tav tm="0">
                                          <p:val>
                                            <p:strVal val="0-#ppt_w/2"/>
                                          </p:val>
                                        </p:tav>
                                        <p:tav tm="100000">
                                          <p:val>
                                            <p:strVal val="#ppt_x"/>
                                          </p:val>
                                        </p:tav>
                                      </p:tavLst>
                                    </p:anim>
                                    <p:anim calcmode="lin" valueType="num">
                                      <p:cBhvr additive="base">
                                        <p:cTn id="8" dur="500" fill="hold"/>
                                        <p:tgtEl>
                                          <p:spTgt spid="153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1"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544" y="401781"/>
            <a:ext cx="10203873" cy="762001"/>
          </a:xfrm>
        </p:spPr>
        <p:txBody>
          <a:bodyPr>
            <a:normAutofit/>
          </a:bodyPr>
          <a:lstStyle/>
          <a:p>
            <a:pPr algn="ctr"/>
            <a:r>
              <a:rPr lang="en-GB" sz="4000" b="1" dirty="0" smtClean="0">
                <a:solidFill>
                  <a:schemeClr val="accent1">
                    <a:lumMod val="50000"/>
                  </a:schemeClr>
                </a:solidFill>
              </a:rPr>
              <a:t>TIME MANAGEMENT TOOLS</a:t>
            </a:r>
            <a:endParaRPr lang="en-GB" sz="4000" dirty="0">
              <a:solidFill>
                <a:schemeClr val="accent1">
                  <a:lumMod val="50000"/>
                </a:schemeClr>
              </a:solidFill>
            </a:endParaRPr>
          </a:p>
        </p:txBody>
      </p:sp>
      <p:sp>
        <p:nvSpPr>
          <p:cNvPr id="3" name="Content Placeholder 2"/>
          <p:cNvSpPr>
            <a:spLocks noGrp="1"/>
          </p:cNvSpPr>
          <p:nvPr>
            <p:ph idx="1"/>
          </p:nvPr>
        </p:nvSpPr>
        <p:spPr>
          <a:xfrm>
            <a:off x="1662546" y="1357746"/>
            <a:ext cx="3662490" cy="4959928"/>
          </a:xfrm>
        </p:spPr>
        <p:txBody>
          <a:bodyPr>
            <a:normAutofit/>
          </a:bodyPr>
          <a:lstStyle/>
          <a:p>
            <a:r>
              <a:rPr lang="en-US" sz="3600" dirty="0">
                <a:solidFill>
                  <a:schemeClr val="accent1">
                    <a:lumMod val="50000"/>
                  </a:schemeClr>
                </a:solidFill>
              </a:rPr>
              <a:t>Goal </a:t>
            </a:r>
            <a:r>
              <a:rPr lang="en-US" sz="3600" dirty="0" smtClean="0">
                <a:solidFill>
                  <a:schemeClr val="accent1">
                    <a:lumMod val="50000"/>
                  </a:schemeClr>
                </a:solidFill>
              </a:rPr>
              <a:t>setting</a:t>
            </a:r>
          </a:p>
          <a:p>
            <a:pPr lvl="0"/>
            <a:r>
              <a:rPr lang="en-US" sz="3600" dirty="0" smtClean="0">
                <a:solidFill>
                  <a:schemeClr val="accent1">
                    <a:lumMod val="50000"/>
                  </a:schemeClr>
                </a:solidFill>
              </a:rPr>
              <a:t>Prioritization</a:t>
            </a:r>
            <a:endParaRPr lang="en-US" sz="3600" dirty="0">
              <a:solidFill>
                <a:schemeClr val="accent1">
                  <a:lumMod val="50000"/>
                </a:schemeClr>
              </a:solidFill>
            </a:endParaRPr>
          </a:p>
          <a:p>
            <a:pPr lvl="0"/>
            <a:r>
              <a:rPr lang="en-US" sz="3600" dirty="0" smtClean="0">
                <a:solidFill>
                  <a:schemeClr val="accent1">
                    <a:lumMod val="50000"/>
                  </a:schemeClr>
                </a:solidFill>
              </a:rPr>
              <a:t>To </a:t>
            </a:r>
            <a:r>
              <a:rPr lang="en-US" sz="3600" dirty="0">
                <a:solidFill>
                  <a:schemeClr val="accent1">
                    <a:lumMod val="50000"/>
                  </a:schemeClr>
                </a:solidFill>
              </a:rPr>
              <a:t>do lists</a:t>
            </a:r>
          </a:p>
          <a:p>
            <a:pPr lvl="0"/>
            <a:r>
              <a:rPr lang="en-US" sz="3600" dirty="0">
                <a:solidFill>
                  <a:schemeClr val="accent1">
                    <a:lumMod val="50000"/>
                  </a:schemeClr>
                </a:solidFill>
              </a:rPr>
              <a:t>Delegating</a:t>
            </a:r>
          </a:p>
          <a:p>
            <a:pPr lvl="0"/>
            <a:r>
              <a:rPr lang="en-US" sz="3600" dirty="0">
                <a:solidFill>
                  <a:schemeClr val="accent1">
                    <a:lumMod val="50000"/>
                  </a:schemeClr>
                </a:solidFill>
              </a:rPr>
              <a:t>Leverage</a:t>
            </a:r>
          </a:p>
          <a:p>
            <a:pPr lvl="0"/>
            <a:r>
              <a:rPr lang="en-US" sz="3600" dirty="0">
                <a:solidFill>
                  <a:schemeClr val="accent1">
                    <a:lumMod val="50000"/>
                  </a:schemeClr>
                </a:solidFill>
              </a:rPr>
              <a:t>Outsourcing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7337" y="1357746"/>
            <a:ext cx="5839080" cy="4136015"/>
          </a:xfrm>
          <a:prstGeom prst="rect">
            <a:avLst/>
          </a:prstGeom>
        </p:spPr>
      </p:pic>
    </p:spTree>
    <p:extLst>
      <p:ext uri="{BB962C8B-B14F-4D97-AF65-F5344CB8AC3E}">
        <p14:creationId xmlns:p14="http://schemas.microsoft.com/office/powerpoint/2010/main" val="5906490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602F58E3-28B4-49ED-83CD-91335B9EF7BF}" type="slidenum">
              <a:rPr lang="en-US" altLang="en-US"/>
              <a:pPr/>
              <a:t>13</a:t>
            </a:fld>
            <a:endParaRPr lang="en-US" altLang="en-US"/>
          </a:p>
        </p:txBody>
      </p:sp>
      <p:sp>
        <p:nvSpPr>
          <p:cNvPr id="14338" name="Rectangle 2"/>
          <p:cNvSpPr>
            <a:spLocks noGrp="1" noChangeArrowheads="1"/>
          </p:cNvSpPr>
          <p:nvPr>
            <p:ph type="title"/>
          </p:nvPr>
        </p:nvSpPr>
        <p:spPr>
          <a:xfrm>
            <a:off x="1631268" y="440871"/>
            <a:ext cx="10018713" cy="767443"/>
          </a:xfrm>
        </p:spPr>
        <p:txBody>
          <a:bodyPr/>
          <a:lstStyle/>
          <a:p>
            <a:r>
              <a:rPr lang="en-US" altLang="en-US" b="1" dirty="0" smtClean="0">
                <a:solidFill>
                  <a:schemeClr val="accent1">
                    <a:lumMod val="50000"/>
                  </a:schemeClr>
                </a:solidFill>
              </a:rPr>
              <a:t>Relevance of Time management tools</a:t>
            </a:r>
            <a:endParaRPr lang="en-US" altLang="en-US" b="1" dirty="0">
              <a:solidFill>
                <a:schemeClr val="accent1">
                  <a:lumMod val="50000"/>
                </a:schemeClr>
              </a:solidFill>
            </a:endParaRPr>
          </a:p>
        </p:txBody>
      </p:sp>
      <p:sp>
        <p:nvSpPr>
          <p:cNvPr id="14339" name="Rectangle 3"/>
          <p:cNvSpPr>
            <a:spLocks noGrp="1" noChangeArrowheads="1"/>
          </p:cNvSpPr>
          <p:nvPr>
            <p:ph type="body" idx="1"/>
          </p:nvPr>
        </p:nvSpPr>
        <p:spPr>
          <a:xfrm>
            <a:off x="1484310" y="1597896"/>
            <a:ext cx="10018713" cy="4451797"/>
          </a:xfrm>
        </p:spPr>
        <p:txBody>
          <a:bodyPr>
            <a:noAutofit/>
          </a:bodyPr>
          <a:lstStyle/>
          <a:p>
            <a:r>
              <a:rPr lang="en-US" altLang="en-US" sz="4000" b="1" dirty="0">
                <a:solidFill>
                  <a:schemeClr val="accent1">
                    <a:lumMod val="50000"/>
                  </a:schemeClr>
                </a:solidFill>
              </a:rPr>
              <a:t>Why am I doing this</a:t>
            </a:r>
            <a:r>
              <a:rPr lang="en-US" altLang="en-US" sz="4000" b="1" dirty="0" smtClean="0">
                <a:solidFill>
                  <a:schemeClr val="accent1">
                    <a:lumMod val="50000"/>
                  </a:schemeClr>
                </a:solidFill>
              </a:rPr>
              <a:t>?</a:t>
            </a:r>
            <a:endParaRPr lang="en-US" altLang="en-US" sz="4000" b="1" dirty="0">
              <a:solidFill>
                <a:schemeClr val="accent1">
                  <a:lumMod val="50000"/>
                </a:schemeClr>
              </a:solidFill>
            </a:endParaRPr>
          </a:p>
          <a:p>
            <a:r>
              <a:rPr lang="en-US" altLang="en-US" sz="4000" b="1" dirty="0">
                <a:solidFill>
                  <a:schemeClr val="accent1">
                    <a:lumMod val="50000"/>
                  </a:schemeClr>
                </a:solidFill>
              </a:rPr>
              <a:t>What is the goal</a:t>
            </a:r>
            <a:r>
              <a:rPr lang="en-US" altLang="en-US" sz="4000" b="1" dirty="0" smtClean="0">
                <a:solidFill>
                  <a:schemeClr val="accent1">
                    <a:lumMod val="50000"/>
                  </a:schemeClr>
                </a:solidFill>
              </a:rPr>
              <a:t>?</a:t>
            </a:r>
            <a:endParaRPr lang="en-US" altLang="en-US" sz="4000" b="1" dirty="0">
              <a:solidFill>
                <a:schemeClr val="accent1">
                  <a:lumMod val="50000"/>
                </a:schemeClr>
              </a:solidFill>
            </a:endParaRPr>
          </a:p>
          <a:p>
            <a:r>
              <a:rPr lang="en-US" altLang="en-US" sz="4000" b="1" dirty="0">
                <a:solidFill>
                  <a:schemeClr val="accent1">
                    <a:lumMod val="50000"/>
                  </a:schemeClr>
                </a:solidFill>
              </a:rPr>
              <a:t>Why will I succeed</a:t>
            </a:r>
            <a:r>
              <a:rPr lang="en-US" altLang="en-US" sz="4000" b="1" dirty="0" smtClean="0">
                <a:solidFill>
                  <a:schemeClr val="accent1">
                    <a:lumMod val="50000"/>
                  </a:schemeClr>
                </a:solidFill>
              </a:rPr>
              <a:t>?</a:t>
            </a:r>
            <a:endParaRPr lang="en-US" altLang="en-US" sz="4000" b="1" dirty="0">
              <a:solidFill>
                <a:schemeClr val="accent1">
                  <a:lumMod val="50000"/>
                </a:schemeClr>
              </a:solidFill>
            </a:endParaRPr>
          </a:p>
          <a:p>
            <a:r>
              <a:rPr lang="en-US" altLang="en-US" sz="4000" b="1" dirty="0">
                <a:solidFill>
                  <a:schemeClr val="accent1">
                    <a:lumMod val="50000"/>
                  </a:schemeClr>
                </a:solidFill>
              </a:rPr>
              <a:t>What happens if I chose not to do it?</a:t>
            </a:r>
          </a:p>
        </p:txBody>
      </p:sp>
    </p:spTree>
    <p:extLst>
      <p:ext uri="{BB962C8B-B14F-4D97-AF65-F5344CB8AC3E}">
        <p14:creationId xmlns:p14="http://schemas.microsoft.com/office/powerpoint/2010/main" val="32453727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6920435E-E126-4491-B65F-6139900A8083}" type="slidenum">
              <a:rPr lang="en-US" altLang="en-US"/>
              <a:pPr/>
              <a:t>14</a:t>
            </a:fld>
            <a:endParaRPr lang="en-US" altLang="en-US"/>
          </a:p>
        </p:txBody>
      </p:sp>
      <p:sp>
        <p:nvSpPr>
          <p:cNvPr id="16387" name="Rectangle 3"/>
          <p:cNvSpPr>
            <a:spLocks noGrp="1" noChangeArrowheads="1"/>
          </p:cNvSpPr>
          <p:nvPr>
            <p:ph type="body" idx="1"/>
          </p:nvPr>
        </p:nvSpPr>
        <p:spPr>
          <a:xfrm>
            <a:off x="1370010" y="1523999"/>
            <a:ext cx="10370233" cy="4076701"/>
          </a:xfrm>
        </p:spPr>
        <p:txBody>
          <a:bodyPr>
            <a:noAutofit/>
          </a:bodyPr>
          <a:lstStyle/>
          <a:p>
            <a:pPr algn="ctr">
              <a:buFontTx/>
              <a:buNone/>
            </a:pPr>
            <a:r>
              <a:rPr lang="en-US" altLang="en-US" sz="4400" b="1" i="1" dirty="0">
                <a:solidFill>
                  <a:schemeClr val="accent1">
                    <a:lumMod val="50000"/>
                  </a:schemeClr>
                </a:solidFill>
              </a:rPr>
              <a:t>“If you can dream it, you can do it”</a:t>
            </a:r>
          </a:p>
          <a:p>
            <a:pPr algn="r">
              <a:buFontTx/>
              <a:buNone/>
            </a:pPr>
            <a:r>
              <a:rPr lang="en-US" altLang="en-US" sz="3200" b="1" dirty="0">
                <a:solidFill>
                  <a:schemeClr val="accent1">
                    <a:lumMod val="50000"/>
                  </a:schemeClr>
                </a:solidFill>
              </a:rPr>
              <a:t>Walt Disney</a:t>
            </a:r>
          </a:p>
          <a:p>
            <a:pPr>
              <a:buFontTx/>
              <a:buNone/>
            </a:pPr>
            <a:endParaRPr lang="en-US" altLang="en-US" sz="3200" b="1" dirty="0">
              <a:solidFill>
                <a:schemeClr val="accent1">
                  <a:lumMod val="50000"/>
                </a:schemeClr>
              </a:solidFill>
            </a:endParaRPr>
          </a:p>
          <a:p>
            <a:r>
              <a:rPr lang="en-US" altLang="en-US" sz="3200" b="1" dirty="0">
                <a:solidFill>
                  <a:schemeClr val="accent1">
                    <a:lumMod val="50000"/>
                  </a:schemeClr>
                </a:solidFill>
              </a:rPr>
              <a:t>Disneyland was built in 366 days, from ground-breaking to first day open to the public.</a:t>
            </a:r>
          </a:p>
        </p:txBody>
      </p:sp>
    </p:spTree>
    <p:extLst>
      <p:ext uri="{BB962C8B-B14F-4D97-AF65-F5344CB8AC3E}">
        <p14:creationId xmlns:p14="http://schemas.microsoft.com/office/powerpoint/2010/main" val="33573920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3"/>
          <p:cNvSpPr>
            <a:spLocks noGrp="1" noChangeArrowheads="1"/>
          </p:cNvSpPr>
          <p:nvPr>
            <p:ph type="title"/>
          </p:nvPr>
        </p:nvSpPr>
        <p:spPr>
          <a:noFill/>
        </p:spPr>
        <p:txBody>
          <a:bodyPr/>
          <a:lstStyle/>
          <a:p>
            <a:pPr eaLnBrk="1" hangingPunct="1"/>
            <a:r>
              <a:rPr lang="en-US" altLang="en-US" b="1" dirty="0" smtClean="0">
                <a:solidFill>
                  <a:schemeClr val="accent1">
                    <a:lumMod val="50000"/>
                  </a:schemeClr>
                </a:solidFill>
              </a:rPr>
              <a:t>SET GOALS</a:t>
            </a:r>
          </a:p>
        </p:txBody>
      </p:sp>
      <p:sp>
        <p:nvSpPr>
          <p:cNvPr id="17414" name="Rectangle 6"/>
          <p:cNvSpPr>
            <a:spLocks noGrp="1" noChangeArrowheads="1"/>
          </p:cNvSpPr>
          <p:nvPr>
            <p:ph idx="1"/>
          </p:nvPr>
        </p:nvSpPr>
        <p:spPr>
          <a:xfrm>
            <a:off x="1141411" y="2145995"/>
            <a:ext cx="9601200" cy="3581400"/>
          </a:xfrm>
        </p:spPr>
        <p:txBody>
          <a:bodyPr>
            <a:normAutofit fontScale="92500" lnSpcReduction="10000"/>
          </a:bodyPr>
          <a:lstStyle/>
          <a:p>
            <a:pPr eaLnBrk="1" hangingPunct="1"/>
            <a:r>
              <a:rPr lang="en-US" altLang="en-US" sz="4000" dirty="0" smtClean="0">
                <a:solidFill>
                  <a:schemeClr val="accent1">
                    <a:lumMod val="50000"/>
                  </a:schemeClr>
                </a:solidFill>
              </a:rPr>
              <a:t>S – Specific</a:t>
            </a:r>
            <a:endParaRPr lang="en-US" altLang="en-US" sz="4000" dirty="0">
              <a:solidFill>
                <a:schemeClr val="accent1">
                  <a:lumMod val="50000"/>
                </a:schemeClr>
              </a:solidFill>
            </a:endParaRPr>
          </a:p>
          <a:p>
            <a:pPr eaLnBrk="1" hangingPunct="1"/>
            <a:r>
              <a:rPr lang="en-US" altLang="en-US" sz="4000" dirty="0" smtClean="0">
                <a:solidFill>
                  <a:schemeClr val="accent1">
                    <a:lumMod val="50000"/>
                  </a:schemeClr>
                </a:solidFill>
              </a:rPr>
              <a:t>M – Measurable</a:t>
            </a:r>
          </a:p>
          <a:p>
            <a:pPr eaLnBrk="1" hangingPunct="1"/>
            <a:r>
              <a:rPr lang="en-US" altLang="en-US" sz="4000" dirty="0" smtClean="0">
                <a:solidFill>
                  <a:schemeClr val="accent1">
                    <a:lumMod val="50000"/>
                  </a:schemeClr>
                </a:solidFill>
              </a:rPr>
              <a:t>A – Attainable</a:t>
            </a:r>
          </a:p>
          <a:p>
            <a:pPr eaLnBrk="1" hangingPunct="1"/>
            <a:r>
              <a:rPr lang="en-US" altLang="en-US" sz="4000" dirty="0" smtClean="0">
                <a:solidFill>
                  <a:schemeClr val="accent1">
                    <a:lumMod val="50000"/>
                  </a:schemeClr>
                </a:solidFill>
              </a:rPr>
              <a:t>R – Realistic</a:t>
            </a:r>
          </a:p>
          <a:p>
            <a:pPr eaLnBrk="1" hangingPunct="1"/>
            <a:r>
              <a:rPr lang="en-US" altLang="en-US" sz="4000" dirty="0" smtClean="0">
                <a:solidFill>
                  <a:schemeClr val="accent1">
                    <a:lumMod val="50000"/>
                  </a:schemeClr>
                </a:solidFill>
              </a:rPr>
              <a:t>T – Time Based</a:t>
            </a:r>
            <a:endParaRPr lang="en-US" altLang="en-US" sz="4000" dirty="0">
              <a:solidFill>
                <a:schemeClr val="accent1">
                  <a:lumMod val="50000"/>
                </a:schemeClr>
              </a:solidFill>
            </a:endParaRPr>
          </a:p>
        </p:txBody>
      </p:sp>
      <p:sp>
        <p:nvSpPr>
          <p:cNvPr id="16387" name="Slide Number Placeholder 5"/>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3E830D8-596A-45AD-B6D5-5089A10ABCC4}" type="slidenum">
              <a:rPr lang="en-US" altLang="en-US" sz="1400"/>
              <a:pPr/>
              <a:t>15</a:t>
            </a:fld>
            <a:endParaRPr lang="en-US" altLang="en-US" sz="140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8326" y="2184096"/>
            <a:ext cx="7346198" cy="4396318"/>
          </a:xfrm>
          <a:prstGeom prst="rect">
            <a:avLst/>
          </a:prstGeom>
        </p:spPr>
      </p:pic>
    </p:spTree>
    <p:extLst>
      <p:ext uri="{BB962C8B-B14F-4D97-AF65-F5344CB8AC3E}">
        <p14:creationId xmlns:p14="http://schemas.microsoft.com/office/powerpoint/2010/main" val="16337196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4">
                                            <p:txEl>
                                              <p:pRg st="0" end="0"/>
                                            </p:txEl>
                                          </p:spTgt>
                                        </p:tgtEl>
                                        <p:attrNameLst>
                                          <p:attrName>style.visibility</p:attrName>
                                        </p:attrNameLst>
                                      </p:cBhvr>
                                      <p:to>
                                        <p:strVal val="visible"/>
                                      </p:to>
                                    </p:set>
                                    <p:anim calcmode="lin" valueType="num">
                                      <p:cBhvr additive="base">
                                        <p:cTn id="7" dur="500" fill="hold"/>
                                        <p:tgtEl>
                                          <p:spTgt spid="1741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414">
                                            <p:txEl>
                                              <p:pRg st="1" end="1"/>
                                            </p:txEl>
                                          </p:spTgt>
                                        </p:tgtEl>
                                        <p:attrNameLst>
                                          <p:attrName>style.visibility</p:attrName>
                                        </p:attrNameLst>
                                      </p:cBhvr>
                                      <p:to>
                                        <p:strVal val="visible"/>
                                      </p:to>
                                    </p:set>
                                    <p:anim calcmode="lin" valueType="num">
                                      <p:cBhvr additive="base">
                                        <p:cTn id="13" dur="500" fill="hold"/>
                                        <p:tgtEl>
                                          <p:spTgt spid="1741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1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414">
                                            <p:txEl>
                                              <p:pRg st="2" end="2"/>
                                            </p:txEl>
                                          </p:spTgt>
                                        </p:tgtEl>
                                        <p:attrNameLst>
                                          <p:attrName>style.visibility</p:attrName>
                                        </p:attrNameLst>
                                      </p:cBhvr>
                                      <p:to>
                                        <p:strVal val="visible"/>
                                      </p:to>
                                    </p:set>
                                    <p:anim calcmode="lin" valueType="num">
                                      <p:cBhvr additive="base">
                                        <p:cTn id="19" dur="500" fill="hold"/>
                                        <p:tgtEl>
                                          <p:spTgt spid="1741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1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414">
                                            <p:txEl>
                                              <p:pRg st="3" end="3"/>
                                            </p:txEl>
                                          </p:spTgt>
                                        </p:tgtEl>
                                        <p:attrNameLst>
                                          <p:attrName>style.visibility</p:attrName>
                                        </p:attrNameLst>
                                      </p:cBhvr>
                                      <p:to>
                                        <p:strVal val="visible"/>
                                      </p:to>
                                    </p:set>
                                    <p:anim calcmode="lin" valueType="num">
                                      <p:cBhvr additive="base">
                                        <p:cTn id="25" dur="500" fill="hold"/>
                                        <p:tgtEl>
                                          <p:spTgt spid="1741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741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414">
                                            <p:txEl>
                                              <p:pRg st="4" end="4"/>
                                            </p:txEl>
                                          </p:spTgt>
                                        </p:tgtEl>
                                        <p:attrNameLst>
                                          <p:attrName>style.visibility</p:attrName>
                                        </p:attrNameLst>
                                      </p:cBhvr>
                                      <p:to>
                                        <p:strVal val="visible"/>
                                      </p:to>
                                    </p:set>
                                    <p:anim calcmode="lin" valueType="num">
                                      <p:cBhvr additive="base">
                                        <p:cTn id="31" dur="500" fill="hold"/>
                                        <p:tgtEl>
                                          <p:spTgt spid="1741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741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1390650" y="480814"/>
            <a:ext cx="5244353" cy="1143000"/>
          </a:xfrm>
        </p:spPr>
        <p:txBody>
          <a:bodyPr/>
          <a:lstStyle/>
          <a:p>
            <a:pPr eaLnBrk="1" hangingPunct="1"/>
            <a:r>
              <a:rPr lang="en-US" altLang="en-US" b="1" dirty="0" smtClean="0">
                <a:solidFill>
                  <a:schemeClr val="accent1">
                    <a:lumMod val="50000"/>
                  </a:schemeClr>
                </a:solidFill>
              </a:rPr>
              <a:t>PRIORITIZE</a:t>
            </a:r>
          </a:p>
        </p:txBody>
      </p:sp>
      <p:sp>
        <p:nvSpPr>
          <p:cNvPr id="2" name="Rectangle 3"/>
          <p:cNvSpPr>
            <a:spLocks noGrp="1" noChangeArrowheads="1"/>
          </p:cNvSpPr>
          <p:nvPr>
            <p:ph type="body" sz="half" idx="1"/>
          </p:nvPr>
        </p:nvSpPr>
        <p:spPr>
          <a:xfrm>
            <a:off x="1761565" y="1623814"/>
            <a:ext cx="4020671" cy="4114800"/>
          </a:xfrm>
        </p:spPr>
        <p:txBody>
          <a:bodyPr/>
          <a:lstStyle/>
          <a:p>
            <a:pPr marL="382588" indent="-382588" eaLnBrk="1" hangingPunct="1"/>
            <a:r>
              <a:rPr lang="en-US" altLang="en-US" sz="4000" dirty="0">
                <a:solidFill>
                  <a:schemeClr val="accent1">
                    <a:lumMod val="50000"/>
                  </a:schemeClr>
                </a:solidFill>
              </a:rPr>
              <a:t>Do</a:t>
            </a:r>
          </a:p>
          <a:p>
            <a:pPr marL="382588" indent="-382588" eaLnBrk="1" hangingPunct="1"/>
            <a:r>
              <a:rPr lang="en-US" altLang="en-US" sz="4000" dirty="0">
                <a:solidFill>
                  <a:schemeClr val="accent1">
                    <a:lumMod val="50000"/>
                  </a:schemeClr>
                </a:solidFill>
              </a:rPr>
              <a:t>Delegate</a:t>
            </a:r>
          </a:p>
          <a:p>
            <a:pPr marL="382588" indent="-382588" eaLnBrk="1" hangingPunct="1"/>
            <a:r>
              <a:rPr lang="en-US" altLang="en-US" sz="4000" dirty="0">
                <a:solidFill>
                  <a:schemeClr val="accent1">
                    <a:lumMod val="50000"/>
                  </a:schemeClr>
                </a:solidFill>
              </a:rPr>
              <a:t>Delay</a:t>
            </a:r>
          </a:p>
          <a:p>
            <a:pPr marL="382588" indent="-382588" eaLnBrk="1" hangingPunct="1"/>
            <a:r>
              <a:rPr lang="en-US" altLang="en-US" sz="4000" dirty="0">
                <a:solidFill>
                  <a:schemeClr val="accent1">
                    <a:lumMod val="50000"/>
                  </a:schemeClr>
                </a:solidFill>
              </a:rPr>
              <a:t>Delete</a:t>
            </a:r>
          </a:p>
        </p:txBody>
      </p:sp>
      <p:sp>
        <p:nvSpPr>
          <p:cNvPr id="20483" name="Slide Number Placeholder 6"/>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54C425F-C283-4910-8D3D-5A14C5EAE6AF}" type="slidenum">
              <a:rPr lang="en-US" altLang="en-US" sz="1400"/>
              <a:pPr/>
              <a:t>16</a:t>
            </a:fld>
            <a:endParaRPr lang="en-US" altLang="en-US" sz="1400"/>
          </a:p>
        </p:txBody>
      </p:sp>
      <p:pic>
        <p:nvPicPr>
          <p:cNvPr id="7" name="Picture 2" descr="C:\Users\dell\Desktop\images-4.jpg"/>
          <p:cNvPicPr>
            <a:picLocks noChangeAspect="1" noChangeArrowheads="1"/>
          </p:cNvPicPr>
          <p:nvPr/>
        </p:nvPicPr>
        <p:blipFill>
          <a:blip r:embed="rId3"/>
          <a:srcRect/>
          <a:stretch>
            <a:fillRect/>
          </a:stretch>
        </p:blipFill>
        <p:spPr bwMode="auto">
          <a:xfrm>
            <a:off x="5893770" y="1623814"/>
            <a:ext cx="4501131" cy="2895728"/>
          </a:xfrm>
          <a:prstGeom prst="rect">
            <a:avLst/>
          </a:prstGeom>
          <a:noFill/>
        </p:spPr>
      </p:pic>
    </p:spTree>
    <p:extLst>
      <p:ext uri="{BB962C8B-B14F-4D97-AF65-F5344CB8AC3E}">
        <p14:creationId xmlns:p14="http://schemas.microsoft.com/office/powerpoint/2010/main" val="14898158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3"/>
          <p:cNvSpPr>
            <a:spLocks noGrp="1" noChangeArrowheads="1"/>
          </p:cNvSpPr>
          <p:nvPr>
            <p:ph type="title"/>
          </p:nvPr>
        </p:nvSpPr>
        <p:spPr>
          <a:xfrm>
            <a:off x="1371600" y="685800"/>
            <a:ext cx="9601200" cy="785614"/>
          </a:xfrm>
          <a:noFill/>
        </p:spPr>
        <p:txBody>
          <a:bodyPr/>
          <a:lstStyle/>
          <a:p>
            <a:pPr eaLnBrk="1" hangingPunct="1"/>
            <a:r>
              <a:rPr lang="en-US" altLang="en-US" b="1" dirty="0" smtClean="0">
                <a:solidFill>
                  <a:schemeClr val="accent1">
                    <a:lumMod val="50000"/>
                  </a:schemeClr>
                </a:solidFill>
              </a:rPr>
              <a:t>PRIORITIZE</a:t>
            </a:r>
          </a:p>
        </p:txBody>
      </p:sp>
      <p:sp>
        <p:nvSpPr>
          <p:cNvPr id="23556" name="Rectangle 4"/>
          <p:cNvSpPr>
            <a:spLocks noGrp="1" noChangeArrowheads="1"/>
          </p:cNvSpPr>
          <p:nvPr>
            <p:ph idx="1"/>
          </p:nvPr>
        </p:nvSpPr>
        <p:spPr>
          <a:xfrm>
            <a:off x="1048871" y="2743200"/>
            <a:ext cx="8610600" cy="2438400"/>
          </a:xfrm>
        </p:spPr>
        <p:txBody>
          <a:bodyPr>
            <a:normAutofit/>
          </a:bodyPr>
          <a:lstStyle/>
          <a:p>
            <a:r>
              <a:rPr lang="en-US" altLang="en-US" sz="4000" dirty="0">
                <a:solidFill>
                  <a:schemeClr val="accent1">
                    <a:lumMod val="50000"/>
                  </a:schemeClr>
                </a:solidFill>
              </a:rPr>
              <a:t>Address the urgent</a:t>
            </a:r>
          </a:p>
          <a:p>
            <a:r>
              <a:rPr lang="en-US" altLang="en-US" sz="4000" dirty="0">
                <a:solidFill>
                  <a:schemeClr val="accent1">
                    <a:lumMod val="50000"/>
                  </a:schemeClr>
                </a:solidFill>
              </a:rPr>
              <a:t>Accomplish what you can early</a:t>
            </a:r>
          </a:p>
          <a:p>
            <a:r>
              <a:rPr lang="en-US" altLang="en-US" sz="4000" dirty="0">
                <a:solidFill>
                  <a:schemeClr val="accent1">
                    <a:lumMod val="50000"/>
                  </a:schemeClr>
                </a:solidFill>
              </a:rPr>
              <a:t>Attach deadlines to things you delay</a:t>
            </a:r>
          </a:p>
        </p:txBody>
      </p:sp>
      <p:sp>
        <p:nvSpPr>
          <p:cNvPr id="22531" name="Slide Number Placeholder 5"/>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736908F-3710-43BB-9F30-A6F40A0E19EF}" type="slidenum">
              <a:rPr lang="en-US" altLang="en-US" sz="1400"/>
              <a:pPr/>
              <a:t>17</a:t>
            </a:fld>
            <a:endParaRPr lang="en-US" altLang="en-US" sz="1400"/>
          </a:p>
        </p:txBody>
      </p:sp>
      <p:pic>
        <p:nvPicPr>
          <p:cNvPr id="2253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3801" y="1143000"/>
            <a:ext cx="23463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3906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56">
                                            <p:txEl>
                                              <p:pRg st="0" end="0"/>
                                            </p:txEl>
                                          </p:spTgt>
                                        </p:tgtEl>
                                        <p:attrNameLst>
                                          <p:attrName>style.visibility</p:attrName>
                                        </p:attrNameLst>
                                      </p:cBhvr>
                                      <p:to>
                                        <p:strVal val="visible"/>
                                      </p:to>
                                    </p:set>
                                    <p:anim calcmode="lin" valueType="num">
                                      <p:cBhvr additive="base">
                                        <p:cTn id="7" dur="500" fill="hold"/>
                                        <p:tgtEl>
                                          <p:spTgt spid="2355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55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556">
                                            <p:txEl>
                                              <p:pRg st="1" end="1"/>
                                            </p:txEl>
                                          </p:spTgt>
                                        </p:tgtEl>
                                        <p:attrNameLst>
                                          <p:attrName>style.visibility</p:attrName>
                                        </p:attrNameLst>
                                      </p:cBhvr>
                                      <p:to>
                                        <p:strVal val="visible"/>
                                      </p:to>
                                    </p:set>
                                    <p:anim calcmode="lin" valueType="num">
                                      <p:cBhvr additive="base">
                                        <p:cTn id="13" dur="500" fill="hold"/>
                                        <p:tgtEl>
                                          <p:spTgt spid="2355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55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56">
                                            <p:txEl>
                                              <p:pRg st="2" end="2"/>
                                            </p:txEl>
                                          </p:spTgt>
                                        </p:tgtEl>
                                        <p:attrNameLst>
                                          <p:attrName>style.visibility</p:attrName>
                                        </p:attrNameLst>
                                      </p:cBhvr>
                                      <p:to>
                                        <p:strVal val="visible"/>
                                      </p:to>
                                    </p:set>
                                    <p:anim calcmode="lin" valueType="num">
                                      <p:cBhvr additive="base">
                                        <p:cTn id="19" dur="500" fill="hold"/>
                                        <p:tgtEl>
                                          <p:spTgt spid="2355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55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32159765"/>
              </p:ext>
            </p:extLst>
          </p:nvPr>
        </p:nvGraphicFramePr>
        <p:xfrm>
          <a:off x="3962399" y="2213810"/>
          <a:ext cx="7026442" cy="4636695"/>
        </p:xfrm>
        <a:graphic>
          <a:graphicData uri="http://schemas.openxmlformats.org/drawingml/2006/table">
            <a:tbl>
              <a:tblPr firstRow="1" bandRow="1">
                <a:tableStyleId>{5940675A-B579-460E-94D1-54222C63F5DA}</a:tableStyleId>
              </a:tblPr>
              <a:tblGrid>
                <a:gridCol w="752833">
                  <a:extLst>
                    <a:ext uri="{9D8B030D-6E8A-4147-A177-3AD203B41FA5}">
                      <a16:colId xmlns:a16="http://schemas.microsoft.com/office/drawing/2014/main" val="20000"/>
                    </a:ext>
                  </a:extLst>
                </a:gridCol>
                <a:gridCol w="2939026">
                  <a:extLst>
                    <a:ext uri="{9D8B030D-6E8A-4147-A177-3AD203B41FA5}">
                      <a16:colId xmlns:a16="http://schemas.microsoft.com/office/drawing/2014/main" val="20001"/>
                    </a:ext>
                  </a:extLst>
                </a:gridCol>
                <a:gridCol w="3334583">
                  <a:extLst>
                    <a:ext uri="{9D8B030D-6E8A-4147-A177-3AD203B41FA5}">
                      <a16:colId xmlns:a16="http://schemas.microsoft.com/office/drawing/2014/main" val="20002"/>
                    </a:ext>
                  </a:extLst>
                </a:gridCol>
              </a:tblGrid>
              <a:tr h="415704">
                <a:tc>
                  <a:txBody>
                    <a:bodyPr/>
                    <a:lstStyle/>
                    <a:p>
                      <a:endParaRPr lang="en-US" sz="2800" dirty="0">
                        <a:solidFill>
                          <a:schemeClr val="accent1">
                            <a:lumMod val="50000"/>
                          </a:schemeClr>
                        </a:solidFill>
                      </a:endParaRPr>
                    </a:p>
                  </a:txBody>
                  <a:tcPr vert="vert270">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tc>
                  <a:txBody>
                    <a:bodyPr/>
                    <a:lstStyle/>
                    <a:p>
                      <a:r>
                        <a:rPr lang="en-US" sz="2000" dirty="0" smtClean="0">
                          <a:solidFill>
                            <a:schemeClr val="accent1">
                              <a:lumMod val="50000"/>
                            </a:schemeClr>
                          </a:solidFill>
                        </a:rPr>
                        <a:t>Urgent</a:t>
                      </a:r>
                      <a:endParaRPr lang="en-US" sz="2000" dirty="0">
                        <a:solidFill>
                          <a:schemeClr val="accent1">
                            <a:lumMod val="50000"/>
                          </a:schemeClr>
                        </a:solidFill>
                      </a:endParaRPr>
                    </a:p>
                  </a:txBody>
                  <a:tcPr>
                    <a:lnT w="3175" cap="flat" cmpd="sng" algn="ctr">
                      <a:solidFill>
                        <a:schemeClr val="tx1"/>
                      </a:solidFill>
                      <a:prstDash val="solid"/>
                      <a:round/>
                      <a:headEnd type="none" w="med" len="med"/>
                      <a:tailEnd type="none" w="med" len="med"/>
                    </a:lnT>
                    <a:solidFill>
                      <a:schemeClr val="bg2">
                        <a:lumMod val="90000"/>
                      </a:schemeClr>
                    </a:solidFill>
                  </a:tcPr>
                </a:tc>
                <a:tc>
                  <a:txBody>
                    <a:bodyPr/>
                    <a:lstStyle/>
                    <a:p>
                      <a:r>
                        <a:rPr lang="en-US" sz="2000" dirty="0" smtClean="0">
                          <a:solidFill>
                            <a:schemeClr val="accent1">
                              <a:lumMod val="50000"/>
                            </a:schemeClr>
                          </a:solidFill>
                        </a:rPr>
                        <a:t>Not Urgent</a:t>
                      </a:r>
                      <a:endParaRPr lang="en-US" sz="2000" dirty="0">
                        <a:solidFill>
                          <a:schemeClr val="accent1">
                            <a:lumMod val="50000"/>
                          </a:schemeClr>
                        </a:solidFill>
                      </a:endParaRPr>
                    </a:p>
                  </a:txBody>
                  <a:tcP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10000"/>
                  </a:ext>
                </a:extLst>
              </a:tr>
              <a:tr h="18866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olidFill>
                            <a:schemeClr val="accent1">
                              <a:lumMod val="50000"/>
                            </a:schemeClr>
                          </a:solidFill>
                        </a:rPr>
                        <a:t>Important</a:t>
                      </a:r>
                    </a:p>
                    <a:p>
                      <a:endParaRPr lang="en-US" sz="2800" dirty="0">
                        <a:solidFill>
                          <a:schemeClr val="accent1">
                            <a:lumMod val="50000"/>
                          </a:schemeClr>
                        </a:solidFill>
                      </a:endParaRPr>
                    </a:p>
                  </a:txBody>
                  <a:tcPr vert="vert270">
                    <a:lnL w="3175" cap="flat" cmpd="sng" algn="ctr">
                      <a:solidFill>
                        <a:schemeClr val="tx1"/>
                      </a:solidFill>
                      <a:prstDash val="solid"/>
                      <a:round/>
                      <a:headEnd type="none" w="med" len="med"/>
                      <a:tailEnd type="none" w="med" len="med"/>
                    </a:lnL>
                    <a:solidFill>
                      <a:schemeClr val="bg2">
                        <a:lumMod val="90000"/>
                      </a:schemeClr>
                    </a:solidFill>
                  </a:tcPr>
                </a:tc>
                <a:tc>
                  <a:txBody>
                    <a:bodyPr/>
                    <a:lstStyle/>
                    <a:p>
                      <a:r>
                        <a:rPr lang="en-US" sz="2800" b="1" dirty="0" smtClean="0">
                          <a:solidFill>
                            <a:schemeClr val="accent1">
                              <a:lumMod val="50000"/>
                            </a:schemeClr>
                          </a:solidFill>
                          <a:latin typeface="+mn-lt"/>
                          <a:cs typeface="Times New Roman" pitchFamily="18" charset="0"/>
                        </a:rPr>
                        <a:t>I</a:t>
                      </a:r>
                    </a:p>
                    <a:p>
                      <a:r>
                        <a:rPr lang="en-US" sz="2800" b="1" dirty="0" smtClean="0">
                          <a:solidFill>
                            <a:schemeClr val="accent1">
                              <a:lumMod val="50000"/>
                            </a:schemeClr>
                          </a:solidFill>
                        </a:rPr>
                        <a:t>Important</a:t>
                      </a:r>
                      <a:r>
                        <a:rPr lang="en-US" sz="2800" b="1" baseline="0" dirty="0" smtClean="0">
                          <a:solidFill>
                            <a:schemeClr val="accent1">
                              <a:lumMod val="50000"/>
                            </a:schemeClr>
                          </a:solidFill>
                        </a:rPr>
                        <a:t> </a:t>
                      </a:r>
                    </a:p>
                    <a:p>
                      <a:r>
                        <a:rPr lang="en-US" sz="2800" b="1" baseline="0" dirty="0" smtClean="0">
                          <a:solidFill>
                            <a:schemeClr val="accent1">
                              <a:lumMod val="50000"/>
                            </a:schemeClr>
                          </a:solidFill>
                        </a:rPr>
                        <a:t>and </a:t>
                      </a:r>
                    </a:p>
                    <a:p>
                      <a:r>
                        <a:rPr lang="en-US" sz="2800" b="1" baseline="0" dirty="0" smtClean="0">
                          <a:solidFill>
                            <a:schemeClr val="accent1">
                              <a:lumMod val="50000"/>
                            </a:schemeClr>
                          </a:solidFill>
                        </a:rPr>
                        <a:t>Urgent</a:t>
                      </a:r>
                      <a:endParaRPr lang="en-US" sz="2800" b="1" dirty="0">
                        <a:solidFill>
                          <a:schemeClr val="accent1">
                            <a:lumMod val="50000"/>
                          </a:schemeClr>
                        </a:solidFill>
                      </a:endParaRPr>
                    </a:p>
                  </a:txBody>
                  <a:tcPr/>
                </a:tc>
                <a:tc>
                  <a:txBody>
                    <a:bodyPr/>
                    <a:lstStyle/>
                    <a:p>
                      <a:r>
                        <a:rPr lang="en-US" sz="2800" b="1" dirty="0" smtClean="0">
                          <a:solidFill>
                            <a:schemeClr val="accent1">
                              <a:lumMod val="50000"/>
                            </a:schemeClr>
                          </a:solidFill>
                          <a:latin typeface="+mj-lt"/>
                          <a:cs typeface="Times New Roman" pitchFamily="18" charset="0"/>
                        </a:rPr>
                        <a:t>II</a:t>
                      </a:r>
                    </a:p>
                    <a:p>
                      <a:r>
                        <a:rPr lang="en-US" sz="2800" b="1" dirty="0" smtClean="0">
                          <a:solidFill>
                            <a:schemeClr val="accent1">
                              <a:lumMod val="50000"/>
                            </a:schemeClr>
                          </a:solidFill>
                        </a:rPr>
                        <a:t>Important ,</a:t>
                      </a:r>
                    </a:p>
                    <a:p>
                      <a:r>
                        <a:rPr lang="en-US" sz="2800" b="1" dirty="0" smtClean="0">
                          <a:solidFill>
                            <a:schemeClr val="accent1">
                              <a:lumMod val="50000"/>
                            </a:schemeClr>
                          </a:solidFill>
                        </a:rPr>
                        <a:t>but </a:t>
                      </a:r>
                    </a:p>
                    <a:p>
                      <a:r>
                        <a:rPr lang="en-US" sz="2800" b="1" dirty="0" smtClean="0">
                          <a:solidFill>
                            <a:schemeClr val="accent1">
                              <a:lumMod val="50000"/>
                            </a:schemeClr>
                          </a:solidFill>
                        </a:rPr>
                        <a:t>Not Urgent</a:t>
                      </a:r>
                      <a:endParaRPr lang="en-US" sz="2800" b="1" dirty="0">
                        <a:solidFill>
                          <a:schemeClr val="accent1">
                            <a:lumMod val="50000"/>
                          </a:schemeClr>
                        </a:solidFill>
                      </a:endParaRPr>
                    </a:p>
                  </a:txBody>
                  <a:tcPr>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2334336">
                <a:tc>
                  <a:txBody>
                    <a:bodyPr/>
                    <a:lstStyle/>
                    <a:p>
                      <a:pPr algn="ctr"/>
                      <a:r>
                        <a:rPr lang="en-US" sz="2000" dirty="0" smtClean="0">
                          <a:solidFill>
                            <a:schemeClr val="accent1">
                              <a:lumMod val="50000"/>
                            </a:schemeClr>
                          </a:solidFill>
                        </a:rPr>
                        <a:t>Not Important</a:t>
                      </a:r>
                      <a:endParaRPr lang="en-US" sz="2000" dirty="0">
                        <a:solidFill>
                          <a:schemeClr val="accent1">
                            <a:lumMod val="50000"/>
                          </a:schemeClr>
                        </a:solidFill>
                      </a:endParaRPr>
                    </a:p>
                  </a:txBody>
                  <a:tcPr vert="vert270">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solidFill>
                      <a:schemeClr val="bg2">
                        <a:lumMod val="90000"/>
                      </a:schemeClr>
                    </a:solidFill>
                  </a:tcPr>
                </a:tc>
                <a:tc>
                  <a:txBody>
                    <a:bodyPr/>
                    <a:lstStyle/>
                    <a:p>
                      <a:r>
                        <a:rPr lang="en-US" sz="2800" b="1" dirty="0" smtClean="0">
                          <a:solidFill>
                            <a:schemeClr val="accent1">
                              <a:lumMod val="50000"/>
                            </a:schemeClr>
                          </a:solidFill>
                          <a:latin typeface="+mn-lt"/>
                          <a:cs typeface="Times New Roman" pitchFamily="18" charset="0"/>
                        </a:rPr>
                        <a:t>III</a:t>
                      </a:r>
                    </a:p>
                    <a:p>
                      <a:r>
                        <a:rPr lang="en-US" sz="2800" b="1" dirty="0" smtClean="0">
                          <a:solidFill>
                            <a:schemeClr val="accent1">
                              <a:lumMod val="50000"/>
                            </a:schemeClr>
                          </a:solidFill>
                        </a:rPr>
                        <a:t>Urgent, </a:t>
                      </a:r>
                    </a:p>
                    <a:p>
                      <a:r>
                        <a:rPr lang="en-US" sz="2800" b="1" dirty="0" smtClean="0">
                          <a:solidFill>
                            <a:schemeClr val="accent1">
                              <a:lumMod val="50000"/>
                            </a:schemeClr>
                          </a:solidFill>
                        </a:rPr>
                        <a:t>but</a:t>
                      </a:r>
                      <a:r>
                        <a:rPr lang="en-US" sz="2800" b="1" baseline="0" dirty="0" smtClean="0">
                          <a:solidFill>
                            <a:schemeClr val="accent1">
                              <a:lumMod val="50000"/>
                            </a:schemeClr>
                          </a:solidFill>
                        </a:rPr>
                        <a:t> </a:t>
                      </a:r>
                    </a:p>
                    <a:p>
                      <a:r>
                        <a:rPr lang="en-US" sz="2800" b="1" baseline="0" dirty="0" smtClean="0">
                          <a:solidFill>
                            <a:schemeClr val="accent1">
                              <a:lumMod val="50000"/>
                            </a:schemeClr>
                          </a:solidFill>
                        </a:rPr>
                        <a:t>Not Important</a:t>
                      </a:r>
                      <a:endParaRPr lang="en-US" sz="2800" b="1" dirty="0">
                        <a:solidFill>
                          <a:schemeClr val="accent1">
                            <a:lumMod val="50000"/>
                          </a:schemeClr>
                        </a:solidFill>
                      </a:endParaRPr>
                    </a:p>
                  </a:txBody>
                  <a:tcPr>
                    <a:lnB w="3175" cap="flat" cmpd="sng" algn="ctr">
                      <a:solidFill>
                        <a:schemeClr val="tx1"/>
                      </a:solidFill>
                      <a:prstDash val="solid"/>
                      <a:round/>
                      <a:headEnd type="none" w="med" len="med"/>
                      <a:tailEnd type="none" w="med" len="med"/>
                    </a:lnB>
                  </a:tcPr>
                </a:tc>
                <a:tc>
                  <a:txBody>
                    <a:bodyPr/>
                    <a:lstStyle/>
                    <a:p>
                      <a:r>
                        <a:rPr lang="en-US" sz="2800" b="1" dirty="0" smtClean="0">
                          <a:solidFill>
                            <a:schemeClr val="accent1">
                              <a:lumMod val="50000"/>
                            </a:schemeClr>
                          </a:solidFill>
                          <a:latin typeface="+mj-lt"/>
                          <a:cs typeface="Times New Roman" pitchFamily="18" charset="0"/>
                        </a:rPr>
                        <a:t>IV</a:t>
                      </a:r>
                    </a:p>
                    <a:p>
                      <a:r>
                        <a:rPr lang="en-US" sz="2800" b="1" dirty="0" smtClean="0">
                          <a:solidFill>
                            <a:schemeClr val="accent1">
                              <a:lumMod val="50000"/>
                            </a:schemeClr>
                          </a:solidFill>
                        </a:rPr>
                        <a:t>Not Urgent</a:t>
                      </a:r>
                      <a:r>
                        <a:rPr lang="en-US" sz="2800" b="1" baseline="0" dirty="0" smtClean="0">
                          <a:solidFill>
                            <a:schemeClr val="accent1">
                              <a:lumMod val="50000"/>
                            </a:schemeClr>
                          </a:solidFill>
                        </a:rPr>
                        <a:t> </a:t>
                      </a:r>
                    </a:p>
                    <a:p>
                      <a:r>
                        <a:rPr lang="en-US" sz="2800" b="1" baseline="0" dirty="0" smtClean="0">
                          <a:solidFill>
                            <a:schemeClr val="accent1">
                              <a:lumMod val="50000"/>
                            </a:schemeClr>
                          </a:solidFill>
                        </a:rPr>
                        <a:t>and </a:t>
                      </a:r>
                    </a:p>
                    <a:p>
                      <a:r>
                        <a:rPr lang="en-US" sz="2800" b="1" baseline="0" dirty="0" smtClean="0">
                          <a:solidFill>
                            <a:schemeClr val="accent1">
                              <a:lumMod val="50000"/>
                            </a:schemeClr>
                          </a:solidFill>
                        </a:rPr>
                        <a:t>Not Important</a:t>
                      </a:r>
                      <a:endParaRPr lang="en-US" sz="2800" b="1" dirty="0">
                        <a:solidFill>
                          <a:schemeClr val="accent1">
                            <a:lumMod val="50000"/>
                          </a:schemeClr>
                        </a:solidFill>
                      </a:endParaRPr>
                    </a:p>
                  </a:txBody>
                  <a:tcP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7412" name="TextBox 4"/>
          <p:cNvSpPr txBox="1">
            <a:spLocks noChangeArrowheads="1"/>
          </p:cNvSpPr>
          <p:nvPr/>
        </p:nvSpPr>
        <p:spPr bwMode="auto">
          <a:xfrm>
            <a:off x="1730188" y="605118"/>
            <a:ext cx="4991454"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600" b="1" dirty="0">
                <a:solidFill>
                  <a:schemeClr val="accent1">
                    <a:lumMod val="50000"/>
                  </a:schemeClr>
                </a:solidFill>
                <a:latin typeface="Calibri" panose="020F0502020204030204" pitchFamily="34" charset="0"/>
              </a:rPr>
              <a:t>Prioritize your tasks</a:t>
            </a:r>
          </a:p>
          <a:p>
            <a:pPr eaLnBrk="1" hangingPunct="1"/>
            <a:r>
              <a:rPr lang="en-US" altLang="en-US" sz="3200" dirty="0">
                <a:solidFill>
                  <a:schemeClr val="accent1">
                    <a:lumMod val="50000"/>
                  </a:schemeClr>
                </a:solidFill>
                <a:latin typeface="Calibri" panose="020F0502020204030204" pitchFamily="34" charset="0"/>
              </a:rPr>
              <a:t>Where do the majority of your tasks fall on the chart?</a:t>
            </a:r>
          </a:p>
        </p:txBody>
      </p:sp>
    </p:spTree>
    <p:extLst>
      <p:ext uri="{BB962C8B-B14F-4D97-AF65-F5344CB8AC3E}">
        <p14:creationId xmlns:p14="http://schemas.microsoft.com/office/powerpoint/2010/main" val="16569237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371600" y="685800"/>
            <a:ext cx="9601200" cy="779929"/>
          </a:xfrm>
        </p:spPr>
        <p:txBody>
          <a:bodyPr/>
          <a:lstStyle/>
          <a:p>
            <a:pPr eaLnBrk="1" hangingPunct="1"/>
            <a:r>
              <a:rPr lang="en-US" altLang="en-US" b="1" dirty="0" smtClean="0">
                <a:solidFill>
                  <a:schemeClr val="accent1">
                    <a:lumMod val="50000"/>
                  </a:schemeClr>
                </a:solidFill>
              </a:rPr>
              <a:t>Prioritization Quadrant</a:t>
            </a:r>
          </a:p>
        </p:txBody>
      </p:sp>
      <p:sp>
        <p:nvSpPr>
          <p:cNvPr id="18435" name="TextBox 4"/>
          <p:cNvSpPr txBox="1">
            <a:spLocks noChangeArrowheads="1"/>
          </p:cNvSpPr>
          <p:nvPr/>
        </p:nvSpPr>
        <p:spPr bwMode="auto">
          <a:xfrm>
            <a:off x="1371600" y="1465729"/>
            <a:ext cx="7110663"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4000" b="1" dirty="0">
                <a:solidFill>
                  <a:schemeClr val="accent1">
                    <a:lumMod val="50000"/>
                  </a:schemeClr>
                </a:solidFill>
                <a:latin typeface="Calibri" panose="020F0502020204030204" pitchFamily="34" charset="0"/>
              </a:rPr>
              <a:t>Quadrant </a:t>
            </a:r>
            <a:r>
              <a:rPr lang="en-US" altLang="en-US" sz="4000" b="1" dirty="0">
                <a:solidFill>
                  <a:schemeClr val="accent1">
                    <a:lumMod val="50000"/>
                  </a:schemeClr>
                </a:solidFill>
                <a:latin typeface="Calibri" panose="020F0502020204030204" pitchFamily="34" charset="0"/>
                <a:cs typeface="Times New Roman" panose="02020603050405020304" pitchFamily="18" charset="0"/>
              </a:rPr>
              <a:t>I</a:t>
            </a:r>
          </a:p>
          <a:p>
            <a:pPr eaLnBrk="1" hangingPunct="1"/>
            <a:r>
              <a:rPr lang="en-US" altLang="en-US" sz="3600" dirty="0">
                <a:solidFill>
                  <a:schemeClr val="accent1">
                    <a:lumMod val="50000"/>
                  </a:schemeClr>
                </a:solidFill>
                <a:latin typeface="Calibri" panose="020F0502020204030204" pitchFamily="34" charset="0"/>
              </a:rPr>
              <a:t>Immediate Attention Required</a:t>
            </a:r>
          </a:p>
        </p:txBody>
      </p:sp>
      <p:graphicFrame>
        <p:nvGraphicFramePr>
          <p:cNvPr id="6" name="Content Placeholder 3"/>
          <p:cNvGraphicFramePr>
            <a:graphicFrameLocks/>
          </p:cNvGraphicFramePr>
          <p:nvPr>
            <p:extLst>
              <p:ext uri="{D42A27DB-BD31-4B8C-83A1-F6EECF244321}">
                <p14:modId xmlns:p14="http://schemas.microsoft.com/office/powerpoint/2010/main" val="1605891738"/>
              </p:ext>
            </p:extLst>
          </p:nvPr>
        </p:nvGraphicFramePr>
        <p:xfrm>
          <a:off x="3208421" y="2865120"/>
          <a:ext cx="7764379" cy="3992880"/>
        </p:xfrm>
        <a:graphic>
          <a:graphicData uri="http://schemas.openxmlformats.org/drawingml/2006/table">
            <a:tbl>
              <a:tblPr firstRow="1" bandRow="1">
                <a:tableStyleId>{5940675A-B579-460E-94D1-54222C63F5DA}</a:tableStyleId>
              </a:tblPr>
              <a:tblGrid>
                <a:gridCol w="831897">
                  <a:extLst>
                    <a:ext uri="{9D8B030D-6E8A-4147-A177-3AD203B41FA5}">
                      <a16:colId xmlns:a16="http://schemas.microsoft.com/office/drawing/2014/main" val="20000"/>
                    </a:ext>
                  </a:extLst>
                </a:gridCol>
                <a:gridCol w="3247691">
                  <a:extLst>
                    <a:ext uri="{9D8B030D-6E8A-4147-A177-3AD203B41FA5}">
                      <a16:colId xmlns:a16="http://schemas.microsoft.com/office/drawing/2014/main" val="20001"/>
                    </a:ext>
                  </a:extLst>
                </a:gridCol>
                <a:gridCol w="3684791">
                  <a:extLst>
                    <a:ext uri="{9D8B030D-6E8A-4147-A177-3AD203B41FA5}">
                      <a16:colId xmlns:a16="http://schemas.microsoft.com/office/drawing/2014/main" val="20002"/>
                    </a:ext>
                  </a:extLst>
                </a:gridCol>
              </a:tblGrid>
              <a:tr h="304800">
                <a:tc>
                  <a:txBody>
                    <a:bodyPr/>
                    <a:lstStyle/>
                    <a:p>
                      <a:endParaRPr lang="en-US" sz="2800" dirty="0">
                        <a:solidFill>
                          <a:schemeClr val="accent1">
                            <a:lumMod val="50000"/>
                          </a:schemeClr>
                        </a:solidFill>
                      </a:endParaRPr>
                    </a:p>
                  </a:txBody>
                  <a:tcPr vert="vert270">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tc>
                  <a:txBody>
                    <a:bodyPr/>
                    <a:lstStyle/>
                    <a:p>
                      <a:r>
                        <a:rPr lang="en-US" sz="2000" dirty="0" smtClean="0">
                          <a:solidFill>
                            <a:schemeClr val="accent1">
                              <a:lumMod val="50000"/>
                            </a:schemeClr>
                          </a:solidFill>
                        </a:rPr>
                        <a:t>Urgent</a:t>
                      </a:r>
                      <a:endParaRPr lang="en-US" sz="2000" dirty="0">
                        <a:solidFill>
                          <a:schemeClr val="accent1">
                            <a:lumMod val="50000"/>
                          </a:schemeClr>
                        </a:solidFill>
                      </a:endParaRPr>
                    </a:p>
                  </a:txBody>
                  <a:tcPr>
                    <a:lnT w="3175" cap="flat" cmpd="sng" algn="ctr">
                      <a:solidFill>
                        <a:schemeClr val="tx1"/>
                      </a:solidFill>
                      <a:prstDash val="solid"/>
                      <a:round/>
                      <a:headEnd type="none" w="med" len="med"/>
                      <a:tailEnd type="none" w="med" len="med"/>
                    </a:lnT>
                    <a:solidFill>
                      <a:schemeClr val="bg2">
                        <a:lumMod val="90000"/>
                      </a:schemeClr>
                    </a:solidFill>
                  </a:tcPr>
                </a:tc>
                <a:tc>
                  <a:txBody>
                    <a:bodyPr/>
                    <a:lstStyle/>
                    <a:p>
                      <a:r>
                        <a:rPr lang="en-US" sz="2000" dirty="0" smtClean="0">
                          <a:solidFill>
                            <a:schemeClr val="accent1">
                              <a:lumMod val="50000"/>
                            </a:schemeClr>
                          </a:solidFill>
                        </a:rPr>
                        <a:t>Not Urgent</a:t>
                      </a:r>
                      <a:endParaRPr lang="en-US" sz="2000" dirty="0">
                        <a:solidFill>
                          <a:schemeClr val="accent1">
                            <a:lumMod val="50000"/>
                          </a:schemeClr>
                        </a:solidFill>
                      </a:endParaRPr>
                    </a:p>
                  </a:txBody>
                  <a:tcP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10000"/>
                  </a:ext>
                </a:extLst>
              </a:tr>
              <a:tr h="14199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olidFill>
                            <a:schemeClr val="accent1">
                              <a:lumMod val="50000"/>
                            </a:schemeClr>
                          </a:solidFill>
                        </a:rPr>
                        <a:t>Important</a:t>
                      </a:r>
                    </a:p>
                    <a:p>
                      <a:endParaRPr lang="en-US" sz="2800" dirty="0">
                        <a:solidFill>
                          <a:schemeClr val="accent1">
                            <a:lumMod val="50000"/>
                          </a:schemeClr>
                        </a:solidFill>
                      </a:endParaRPr>
                    </a:p>
                  </a:txBody>
                  <a:tcPr vert="vert270">
                    <a:lnL w="3175" cap="flat" cmpd="sng" algn="ctr">
                      <a:solidFill>
                        <a:schemeClr val="tx1"/>
                      </a:solidFill>
                      <a:prstDash val="solid"/>
                      <a:round/>
                      <a:headEnd type="none" w="med" len="med"/>
                      <a:tailEnd type="none" w="med" len="med"/>
                    </a:lnL>
                    <a:solidFill>
                      <a:schemeClr val="bg2">
                        <a:lumMod val="90000"/>
                      </a:schemeClr>
                    </a:solidFill>
                  </a:tcPr>
                </a:tc>
                <a:tc>
                  <a:txBody>
                    <a:bodyPr/>
                    <a:lstStyle/>
                    <a:p>
                      <a:r>
                        <a:rPr lang="en-US" sz="2800" b="1" dirty="0" smtClean="0">
                          <a:solidFill>
                            <a:schemeClr val="accent1">
                              <a:lumMod val="50000"/>
                            </a:schemeClr>
                          </a:solidFill>
                          <a:latin typeface="+mj-lt"/>
                          <a:cs typeface="Times New Roman" pitchFamily="18" charset="0"/>
                        </a:rPr>
                        <a:t>I</a:t>
                      </a:r>
                    </a:p>
                    <a:p>
                      <a:r>
                        <a:rPr lang="en-US" sz="2800" b="1" dirty="0" smtClean="0">
                          <a:solidFill>
                            <a:schemeClr val="accent1">
                              <a:lumMod val="50000"/>
                            </a:schemeClr>
                          </a:solidFill>
                        </a:rPr>
                        <a:t>Important</a:t>
                      </a:r>
                      <a:r>
                        <a:rPr lang="en-US" sz="2800" b="1" baseline="0" dirty="0" smtClean="0">
                          <a:solidFill>
                            <a:schemeClr val="accent1">
                              <a:lumMod val="50000"/>
                            </a:schemeClr>
                          </a:solidFill>
                        </a:rPr>
                        <a:t> </a:t>
                      </a:r>
                    </a:p>
                    <a:p>
                      <a:r>
                        <a:rPr lang="en-US" sz="2800" b="1" baseline="0" dirty="0" smtClean="0">
                          <a:solidFill>
                            <a:schemeClr val="accent1">
                              <a:lumMod val="50000"/>
                            </a:schemeClr>
                          </a:solidFill>
                        </a:rPr>
                        <a:t>and </a:t>
                      </a:r>
                    </a:p>
                    <a:p>
                      <a:r>
                        <a:rPr lang="en-US" sz="2800" b="1" baseline="0" dirty="0" smtClean="0">
                          <a:solidFill>
                            <a:schemeClr val="accent1">
                              <a:lumMod val="50000"/>
                            </a:schemeClr>
                          </a:solidFill>
                        </a:rPr>
                        <a:t>Urgent</a:t>
                      </a:r>
                      <a:endParaRPr lang="en-US" sz="2800" b="1" dirty="0">
                        <a:solidFill>
                          <a:schemeClr val="accent1">
                            <a:lumMod val="50000"/>
                          </a:schemeClr>
                        </a:solidFill>
                      </a:endParaRPr>
                    </a:p>
                  </a:txBody>
                  <a:tcPr>
                    <a:solidFill>
                      <a:schemeClr val="accent3">
                        <a:lumMod val="60000"/>
                        <a:lumOff val="40000"/>
                      </a:schemeClr>
                    </a:solidFill>
                  </a:tcPr>
                </a:tc>
                <a:tc>
                  <a:txBody>
                    <a:bodyPr/>
                    <a:lstStyle/>
                    <a:p>
                      <a:r>
                        <a:rPr lang="en-US" sz="2800" b="1" dirty="0" smtClean="0">
                          <a:solidFill>
                            <a:schemeClr val="accent1">
                              <a:lumMod val="50000"/>
                            </a:schemeClr>
                          </a:solidFill>
                          <a:latin typeface="+mj-lt"/>
                          <a:cs typeface="Times New Roman" pitchFamily="18" charset="0"/>
                        </a:rPr>
                        <a:t>II</a:t>
                      </a:r>
                    </a:p>
                    <a:p>
                      <a:r>
                        <a:rPr lang="en-US" sz="2800" b="1" dirty="0" smtClean="0">
                          <a:solidFill>
                            <a:schemeClr val="accent1">
                              <a:lumMod val="50000"/>
                            </a:schemeClr>
                          </a:solidFill>
                        </a:rPr>
                        <a:t>Important, </a:t>
                      </a:r>
                    </a:p>
                    <a:p>
                      <a:r>
                        <a:rPr lang="en-US" sz="2800" b="1" dirty="0" smtClean="0">
                          <a:solidFill>
                            <a:schemeClr val="accent1">
                              <a:lumMod val="50000"/>
                            </a:schemeClr>
                          </a:solidFill>
                        </a:rPr>
                        <a:t>but </a:t>
                      </a:r>
                    </a:p>
                    <a:p>
                      <a:r>
                        <a:rPr lang="en-US" sz="2800" b="1" dirty="0" smtClean="0">
                          <a:solidFill>
                            <a:schemeClr val="accent1">
                              <a:lumMod val="50000"/>
                            </a:schemeClr>
                          </a:solidFill>
                        </a:rPr>
                        <a:t>Not Urgent</a:t>
                      </a:r>
                      <a:endParaRPr lang="en-US" sz="2800" b="1" dirty="0">
                        <a:solidFill>
                          <a:schemeClr val="accent1">
                            <a:lumMod val="50000"/>
                          </a:schemeClr>
                        </a:solidFill>
                      </a:endParaRPr>
                    </a:p>
                  </a:txBody>
                  <a:tcPr>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1384492">
                <a:tc>
                  <a:txBody>
                    <a:bodyPr/>
                    <a:lstStyle/>
                    <a:p>
                      <a:pPr algn="ctr"/>
                      <a:r>
                        <a:rPr lang="en-US" sz="2000" dirty="0" smtClean="0">
                          <a:solidFill>
                            <a:schemeClr val="accent1">
                              <a:lumMod val="50000"/>
                            </a:schemeClr>
                          </a:solidFill>
                        </a:rPr>
                        <a:t>Not Important</a:t>
                      </a:r>
                      <a:endParaRPr lang="en-US" sz="2000" dirty="0">
                        <a:solidFill>
                          <a:schemeClr val="accent1">
                            <a:lumMod val="50000"/>
                          </a:schemeClr>
                        </a:solidFill>
                      </a:endParaRPr>
                    </a:p>
                  </a:txBody>
                  <a:tcPr vert="vert270">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solidFill>
                      <a:schemeClr val="bg2">
                        <a:lumMod val="90000"/>
                      </a:schemeClr>
                    </a:solidFill>
                  </a:tcPr>
                </a:tc>
                <a:tc>
                  <a:txBody>
                    <a:bodyPr/>
                    <a:lstStyle/>
                    <a:p>
                      <a:r>
                        <a:rPr lang="en-US" sz="2800" b="1" dirty="0" smtClean="0">
                          <a:solidFill>
                            <a:schemeClr val="accent1">
                              <a:lumMod val="50000"/>
                            </a:schemeClr>
                          </a:solidFill>
                          <a:latin typeface="+mj-lt"/>
                          <a:cs typeface="Times New Roman" pitchFamily="18" charset="0"/>
                        </a:rPr>
                        <a:t>III</a:t>
                      </a:r>
                    </a:p>
                    <a:p>
                      <a:r>
                        <a:rPr lang="en-US" sz="2800" b="1" dirty="0" smtClean="0">
                          <a:solidFill>
                            <a:schemeClr val="accent1">
                              <a:lumMod val="50000"/>
                            </a:schemeClr>
                          </a:solidFill>
                        </a:rPr>
                        <a:t>Urgent, </a:t>
                      </a:r>
                    </a:p>
                    <a:p>
                      <a:r>
                        <a:rPr lang="en-US" sz="2800" b="1" dirty="0" smtClean="0">
                          <a:solidFill>
                            <a:schemeClr val="accent1">
                              <a:lumMod val="50000"/>
                            </a:schemeClr>
                          </a:solidFill>
                        </a:rPr>
                        <a:t>but</a:t>
                      </a:r>
                      <a:r>
                        <a:rPr lang="en-US" sz="2800" b="1" baseline="0" dirty="0" smtClean="0">
                          <a:solidFill>
                            <a:schemeClr val="accent1">
                              <a:lumMod val="50000"/>
                            </a:schemeClr>
                          </a:solidFill>
                        </a:rPr>
                        <a:t> </a:t>
                      </a:r>
                    </a:p>
                    <a:p>
                      <a:r>
                        <a:rPr lang="en-US" sz="2800" b="1" baseline="0" dirty="0" smtClean="0">
                          <a:solidFill>
                            <a:schemeClr val="accent1">
                              <a:lumMod val="50000"/>
                            </a:schemeClr>
                          </a:solidFill>
                        </a:rPr>
                        <a:t>Not Important</a:t>
                      </a:r>
                      <a:endParaRPr lang="en-US" sz="2800" b="1" dirty="0">
                        <a:solidFill>
                          <a:schemeClr val="accent1">
                            <a:lumMod val="50000"/>
                          </a:schemeClr>
                        </a:solidFill>
                      </a:endParaRPr>
                    </a:p>
                  </a:txBody>
                  <a:tcPr>
                    <a:lnB w="3175" cap="flat" cmpd="sng" algn="ctr">
                      <a:solidFill>
                        <a:schemeClr val="tx1"/>
                      </a:solidFill>
                      <a:prstDash val="solid"/>
                      <a:round/>
                      <a:headEnd type="none" w="med" len="med"/>
                      <a:tailEnd type="none" w="med" len="med"/>
                    </a:lnB>
                  </a:tcPr>
                </a:tc>
                <a:tc>
                  <a:txBody>
                    <a:bodyPr/>
                    <a:lstStyle/>
                    <a:p>
                      <a:r>
                        <a:rPr lang="en-US" sz="2800" b="1" dirty="0" smtClean="0">
                          <a:solidFill>
                            <a:schemeClr val="accent1">
                              <a:lumMod val="50000"/>
                            </a:schemeClr>
                          </a:solidFill>
                          <a:latin typeface="+mn-lt"/>
                          <a:cs typeface="Times New Roman" pitchFamily="18" charset="0"/>
                        </a:rPr>
                        <a:t>IV</a:t>
                      </a:r>
                    </a:p>
                    <a:p>
                      <a:r>
                        <a:rPr lang="en-US" sz="2800" b="1" dirty="0" smtClean="0">
                          <a:solidFill>
                            <a:schemeClr val="accent1">
                              <a:lumMod val="50000"/>
                            </a:schemeClr>
                          </a:solidFill>
                        </a:rPr>
                        <a:t>Not Urgent</a:t>
                      </a:r>
                      <a:r>
                        <a:rPr lang="en-US" sz="2800" b="1" baseline="0" dirty="0" smtClean="0">
                          <a:solidFill>
                            <a:schemeClr val="accent1">
                              <a:lumMod val="50000"/>
                            </a:schemeClr>
                          </a:solidFill>
                        </a:rPr>
                        <a:t> </a:t>
                      </a:r>
                    </a:p>
                    <a:p>
                      <a:r>
                        <a:rPr lang="en-US" sz="2800" b="1" baseline="0" dirty="0" smtClean="0">
                          <a:solidFill>
                            <a:schemeClr val="accent1">
                              <a:lumMod val="50000"/>
                            </a:schemeClr>
                          </a:solidFill>
                        </a:rPr>
                        <a:t>and </a:t>
                      </a:r>
                    </a:p>
                    <a:p>
                      <a:r>
                        <a:rPr lang="en-US" sz="2800" b="1" baseline="0" dirty="0" smtClean="0">
                          <a:solidFill>
                            <a:schemeClr val="accent1">
                              <a:lumMod val="50000"/>
                            </a:schemeClr>
                          </a:solidFill>
                        </a:rPr>
                        <a:t>Not Important</a:t>
                      </a:r>
                      <a:endParaRPr lang="en-US" sz="2800" b="1" dirty="0">
                        <a:solidFill>
                          <a:schemeClr val="accent1">
                            <a:lumMod val="50000"/>
                          </a:schemeClr>
                        </a:solidFill>
                      </a:endParaRPr>
                    </a:p>
                  </a:txBody>
                  <a:tcP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451021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371600" y="685800"/>
            <a:ext cx="9601200" cy="572461"/>
          </a:xfrm>
        </p:spPr>
        <p:txBody>
          <a:bodyPr>
            <a:normAutofit fontScale="90000"/>
          </a:bodyPr>
          <a:lstStyle/>
          <a:p>
            <a:r>
              <a:rPr lang="en-US" altLang="en-US" b="1" dirty="0">
                <a:solidFill>
                  <a:schemeClr val="accent1">
                    <a:lumMod val="50000"/>
                  </a:schemeClr>
                </a:solidFill>
              </a:rPr>
              <a:t>Prioritization Quadrant</a:t>
            </a:r>
            <a:endParaRPr lang="en-US" altLang="en-US" b="1" dirty="0" smtClean="0">
              <a:solidFill>
                <a:schemeClr val="accent1">
                  <a:lumMod val="50000"/>
                </a:schemeClr>
              </a:solidFill>
            </a:endParaRPr>
          </a:p>
        </p:txBody>
      </p:sp>
      <p:sp>
        <p:nvSpPr>
          <p:cNvPr id="19459" name="TextBox 4"/>
          <p:cNvSpPr txBox="1">
            <a:spLocks noChangeArrowheads="1"/>
          </p:cNvSpPr>
          <p:nvPr/>
        </p:nvSpPr>
        <p:spPr bwMode="auto">
          <a:xfrm>
            <a:off x="1804737" y="1459093"/>
            <a:ext cx="7880684"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4000" b="1" dirty="0">
                <a:solidFill>
                  <a:schemeClr val="accent1">
                    <a:lumMod val="50000"/>
                  </a:schemeClr>
                </a:solidFill>
                <a:latin typeface="Calibri" panose="020F0502020204030204" pitchFamily="34" charset="0"/>
              </a:rPr>
              <a:t>Quadrant </a:t>
            </a:r>
            <a:r>
              <a:rPr lang="en-US" altLang="en-US" sz="4000" b="1" dirty="0">
                <a:solidFill>
                  <a:schemeClr val="accent1">
                    <a:lumMod val="50000"/>
                  </a:schemeClr>
                </a:solidFill>
                <a:latin typeface="Calibri" panose="020F0502020204030204" pitchFamily="34" charset="0"/>
                <a:cs typeface="Times New Roman" panose="02020603050405020304" pitchFamily="18" charset="0"/>
              </a:rPr>
              <a:t>II</a:t>
            </a:r>
          </a:p>
          <a:p>
            <a:pPr eaLnBrk="1" hangingPunct="1"/>
            <a:r>
              <a:rPr lang="en-US" altLang="en-US" sz="3600" dirty="0">
                <a:solidFill>
                  <a:schemeClr val="accent1">
                    <a:lumMod val="50000"/>
                  </a:schemeClr>
                </a:solidFill>
                <a:latin typeface="Calibri" panose="020F0502020204030204" pitchFamily="34" charset="0"/>
              </a:rPr>
              <a:t>Requires attention, but not yet critical</a:t>
            </a:r>
          </a:p>
        </p:txBody>
      </p:sp>
      <p:graphicFrame>
        <p:nvGraphicFramePr>
          <p:cNvPr id="6" name="Content Placeholder 3"/>
          <p:cNvGraphicFramePr>
            <a:graphicFrameLocks/>
          </p:cNvGraphicFramePr>
          <p:nvPr>
            <p:extLst>
              <p:ext uri="{D42A27DB-BD31-4B8C-83A1-F6EECF244321}">
                <p14:modId xmlns:p14="http://schemas.microsoft.com/office/powerpoint/2010/main" val="2522523789"/>
              </p:ext>
            </p:extLst>
          </p:nvPr>
        </p:nvGraphicFramePr>
        <p:xfrm>
          <a:off x="3593431" y="2720977"/>
          <a:ext cx="7828547" cy="4137024"/>
        </p:xfrm>
        <a:graphic>
          <a:graphicData uri="http://schemas.openxmlformats.org/drawingml/2006/table">
            <a:tbl>
              <a:tblPr firstRow="1" bandRow="1">
                <a:tableStyleId>{5940675A-B579-460E-94D1-54222C63F5DA}</a:tableStyleId>
              </a:tblPr>
              <a:tblGrid>
                <a:gridCol w="838773">
                  <a:extLst>
                    <a:ext uri="{9D8B030D-6E8A-4147-A177-3AD203B41FA5}">
                      <a16:colId xmlns:a16="http://schemas.microsoft.com/office/drawing/2014/main" val="20000"/>
                    </a:ext>
                  </a:extLst>
                </a:gridCol>
                <a:gridCol w="3274531">
                  <a:extLst>
                    <a:ext uri="{9D8B030D-6E8A-4147-A177-3AD203B41FA5}">
                      <a16:colId xmlns:a16="http://schemas.microsoft.com/office/drawing/2014/main" val="20001"/>
                    </a:ext>
                  </a:extLst>
                </a:gridCol>
                <a:gridCol w="3715243">
                  <a:extLst>
                    <a:ext uri="{9D8B030D-6E8A-4147-A177-3AD203B41FA5}">
                      <a16:colId xmlns:a16="http://schemas.microsoft.com/office/drawing/2014/main" val="20002"/>
                    </a:ext>
                  </a:extLst>
                </a:gridCol>
              </a:tblGrid>
              <a:tr h="405548">
                <a:tc>
                  <a:txBody>
                    <a:bodyPr/>
                    <a:lstStyle/>
                    <a:p>
                      <a:endParaRPr lang="en-US" sz="2800" dirty="0">
                        <a:solidFill>
                          <a:schemeClr val="accent1">
                            <a:lumMod val="50000"/>
                          </a:schemeClr>
                        </a:solidFill>
                      </a:endParaRPr>
                    </a:p>
                  </a:txBody>
                  <a:tcPr vert="vert270">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tc>
                  <a:txBody>
                    <a:bodyPr/>
                    <a:lstStyle/>
                    <a:p>
                      <a:r>
                        <a:rPr lang="en-US" sz="2000" dirty="0" smtClean="0">
                          <a:solidFill>
                            <a:schemeClr val="accent1">
                              <a:lumMod val="50000"/>
                            </a:schemeClr>
                          </a:solidFill>
                        </a:rPr>
                        <a:t>Urgent</a:t>
                      </a:r>
                      <a:endParaRPr lang="en-US" sz="2000" dirty="0">
                        <a:solidFill>
                          <a:schemeClr val="accent1">
                            <a:lumMod val="50000"/>
                          </a:schemeClr>
                        </a:solidFill>
                      </a:endParaRPr>
                    </a:p>
                  </a:txBody>
                  <a:tcPr>
                    <a:lnT w="3175" cap="flat" cmpd="sng" algn="ctr">
                      <a:solidFill>
                        <a:schemeClr val="tx1"/>
                      </a:solidFill>
                      <a:prstDash val="solid"/>
                      <a:round/>
                      <a:headEnd type="none" w="med" len="med"/>
                      <a:tailEnd type="none" w="med" len="med"/>
                    </a:lnT>
                    <a:solidFill>
                      <a:schemeClr val="bg2">
                        <a:lumMod val="90000"/>
                      </a:schemeClr>
                    </a:solidFill>
                  </a:tcPr>
                </a:tc>
                <a:tc>
                  <a:txBody>
                    <a:bodyPr/>
                    <a:lstStyle/>
                    <a:p>
                      <a:r>
                        <a:rPr lang="en-US" sz="2000" dirty="0" smtClean="0">
                          <a:solidFill>
                            <a:schemeClr val="accent1">
                              <a:lumMod val="50000"/>
                            </a:schemeClr>
                          </a:solidFill>
                        </a:rPr>
                        <a:t>Not Urgent</a:t>
                      </a:r>
                      <a:endParaRPr lang="en-US" sz="2000" dirty="0">
                        <a:solidFill>
                          <a:schemeClr val="accent1">
                            <a:lumMod val="50000"/>
                          </a:schemeClr>
                        </a:solidFill>
                      </a:endParaRPr>
                    </a:p>
                  </a:txBody>
                  <a:tcP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10000"/>
                  </a:ext>
                </a:extLst>
              </a:tr>
              <a:tr h="18893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olidFill>
                            <a:schemeClr val="accent1">
                              <a:lumMod val="50000"/>
                            </a:schemeClr>
                          </a:solidFill>
                        </a:rPr>
                        <a:t>Important</a:t>
                      </a:r>
                    </a:p>
                    <a:p>
                      <a:endParaRPr lang="en-US" sz="2800" dirty="0">
                        <a:solidFill>
                          <a:schemeClr val="accent1">
                            <a:lumMod val="50000"/>
                          </a:schemeClr>
                        </a:solidFill>
                      </a:endParaRPr>
                    </a:p>
                  </a:txBody>
                  <a:tcPr vert="vert270">
                    <a:lnL w="3175" cap="flat" cmpd="sng" algn="ctr">
                      <a:solidFill>
                        <a:schemeClr val="tx1"/>
                      </a:solidFill>
                      <a:prstDash val="solid"/>
                      <a:round/>
                      <a:headEnd type="none" w="med" len="med"/>
                      <a:tailEnd type="none" w="med" len="med"/>
                    </a:lnL>
                    <a:solidFill>
                      <a:schemeClr val="bg2">
                        <a:lumMod val="90000"/>
                      </a:schemeClr>
                    </a:solidFill>
                  </a:tcPr>
                </a:tc>
                <a:tc>
                  <a:txBody>
                    <a:bodyPr/>
                    <a:lstStyle/>
                    <a:p>
                      <a:r>
                        <a:rPr lang="en-US" sz="2800" b="1" dirty="0" smtClean="0">
                          <a:solidFill>
                            <a:schemeClr val="accent1">
                              <a:lumMod val="50000"/>
                            </a:schemeClr>
                          </a:solidFill>
                          <a:latin typeface="+mn-lt"/>
                          <a:cs typeface="Times New Roman" pitchFamily="18" charset="0"/>
                        </a:rPr>
                        <a:t>I</a:t>
                      </a:r>
                    </a:p>
                    <a:p>
                      <a:r>
                        <a:rPr lang="en-US" sz="2800" b="1" dirty="0" smtClean="0">
                          <a:solidFill>
                            <a:schemeClr val="accent1">
                              <a:lumMod val="50000"/>
                            </a:schemeClr>
                          </a:solidFill>
                        </a:rPr>
                        <a:t>Important</a:t>
                      </a:r>
                      <a:r>
                        <a:rPr lang="en-US" sz="2800" b="1" baseline="0" dirty="0" smtClean="0">
                          <a:solidFill>
                            <a:schemeClr val="accent1">
                              <a:lumMod val="50000"/>
                            </a:schemeClr>
                          </a:solidFill>
                        </a:rPr>
                        <a:t> </a:t>
                      </a:r>
                    </a:p>
                    <a:p>
                      <a:r>
                        <a:rPr lang="en-US" sz="2800" b="1" baseline="0" dirty="0" smtClean="0">
                          <a:solidFill>
                            <a:schemeClr val="accent1">
                              <a:lumMod val="50000"/>
                            </a:schemeClr>
                          </a:solidFill>
                        </a:rPr>
                        <a:t>and </a:t>
                      </a:r>
                    </a:p>
                    <a:p>
                      <a:r>
                        <a:rPr lang="en-US" sz="2800" b="1" baseline="0" dirty="0" smtClean="0">
                          <a:solidFill>
                            <a:schemeClr val="accent1">
                              <a:lumMod val="50000"/>
                            </a:schemeClr>
                          </a:solidFill>
                        </a:rPr>
                        <a:t>Urgent</a:t>
                      </a:r>
                      <a:endParaRPr lang="en-US" sz="2800" b="1" dirty="0">
                        <a:solidFill>
                          <a:schemeClr val="accent1">
                            <a:lumMod val="50000"/>
                          </a:schemeClr>
                        </a:solidFill>
                      </a:endParaRPr>
                    </a:p>
                  </a:txBody>
                  <a:tcPr/>
                </a:tc>
                <a:tc>
                  <a:txBody>
                    <a:bodyPr/>
                    <a:lstStyle/>
                    <a:p>
                      <a:r>
                        <a:rPr lang="en-US" sz="2800" b="1" dirty="0" smtClean="0">
                          <a:solidFill>
                            <a:schemeClr val="accent1">
                              <a:lumMod val="50000"/>
                            </a:schemeClr>
                          </a:solidFill>
                          <a:latin typeface="+mn-lt"/>
                          <a:cs typeface="Times New Roman" pitchFamily="18" charset="0"/>
                        </a:rPr>
                        <a:t>II</a:t>
                      </a:r>
                    </a:p>
                    <a:p>
                      <a:r>
                        <a:rPr lang="en-US" sz="2800" b="1" dirty="0" smtClean="0">
                          <a:solidFill>
                            <a:schemeClr val="accent1">
                              <a:lumMod val="50000"/>
                            </a:schemeClr>
                          </a:solidFill>
                        </a:rPr>
                        <a:t>Important, </a:t>
                      </a:r>
                    </a:p>
                    <a:p>
                      <a:r>
                        <a:rPr lang="en-US" sz="2800" b="1" dirty="0" smtClean="0">
                          <a:solidFill>
                            <a:schemeClr val="accent1">
                              <a:lumMod val="50000"/>
                            </a:schemeClr>
                          </a:solidFill>
                        </a:rPr>
                        <a:t>but </a:t>
                      </a:r>
                    </a:p>
                    <a:p>
                      <a:r>
                        <a:rPr lang="en-US" sz="2800" b="1" dirty="0" smtClean="0">
                          <a:solidFill>
                            <a:schemeClr val="accent1">
                              <a:lumMod val="50000"/>
                            </a:schemeClr>
                          </a:solidFill>
                        </a:rPr>
                        <a:t>Not Urgent</a:t>
                      </a:r>
                      <a:endParaRPr lang="en-US" sz="2800" b="1" dirty="0">
                        <a:solidFill>
                          <a:schemeClr val="accent1">
                            <a:lumMod val="50000"/>
                          </a:schemeClr>
                        </a:solidFill>
                      </a:endParaRPr>
                    </a:p>
                  </a:txBody>
                  <a:tcPr>
                    <a:lnR w="3175" cap="flat" cmpd="sng" algn="ctr">
                      <a:solidFill>
                        <a:schemeClr val="tx1"/>
                      </a:solidFill>
                      <a:prstDash val="solid"/>
                      <a:round/>
                      <a:headEnd type="none" w="med" len="med"/>
                      <a:tailEnd type="none" w="med" len="med"/>
                    </a:lnR>
                    <a:solidFill>
                      <a:schemeClr val="accent3">
                        <a:lumMod val="60000"/>
                        <a:lumOff val="40000"/>
                      </a:schemeClr>
                    </a:solidFill>
                  </a:tcPr>
                </a:tc>
                <a:extLst>
                  <a:ext uri="{0D108BD9-81ED-4DB2-BD59-A6C34878D82A}">
                    <a16:rowId xmlns:a16="http://schemas.microsoft.com/office/drawing/2014/main" val="10001"/>
                  </a:ext>
                </a:extLst>
              </a:tr>
              <a:tr h="1842121">
                <a:tc>
                  <a:txBody>
                    <a:bodyPr/>
                    <a:lstStyle/>
                    <a:p>
                      <a:pPr algn="ctr"/>
                      <a:r>
                        <a:rPr lang="en-US" sz="2000" dirty="0" smtClean="0">
                          <a:solidFill>
                            <a:schemeClr val="accent1">
                              <a:lumMod val="50000"/>
                            </a:schemeClr>
                          </a:solidFill>
                        </a:rPr>
                        <a:t>Not Important</a:t>
                      </a:r>
                      <a:endParaRPr lang="en-US" sz="2000" dirty="0">
                        <a:solidFill>
                          <a:schemeClr val="accent1">
                            <a:lumMod val="50000"/>
                          </a:schemeClr>
                        </a:solidFill>
                      </a:endParaRPr>
                    </a:p>
                  </a:txBody>
                  <a:tcPr vert="vert270">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solidFill>
                      <a:schemeClr val="bg2">
                        <a:lumMod val="90000"/>
                      </a:schemeClr>
                    </a:solidFill>
                  </a:tcPr>
                </a:tc>
                <a:tc>
                  <a:txBody>
                    <a:bodyPr/>
                    <a:lstStyle/>
                    <a:p>
                      <a:r>
                        <a:rPr lang="en-US" sz="2800" b="1" dirty="0" smtClean="0">
                          <a:solidFill>
                            <a:schemeClr val="accent1">
                              <a:lumMod val="50000"/>
                            </a:schemeClr>
                          </a:solidFill>
                          <a:latin typeface="+mn-lt"/>
                          <a:cs typeface="Times New Roman" pitchFamily="18" charset="0"/>
                        </a:rPr>
                        <a:t>III</a:t>
                      </a:r>
                    </a:p>
                    <a:p>
                      <a:r>
                        <a:rPr lang="en-US" sz="2800" b="1" dirty="0" smtClean="0">
                          <a:solidFill>
                            <a:schemeClr val="accent1">
                              <a:lumMod val="50000"/>
                            </a:schemeClr>
                          </a:solidFill>
                        </a:rPr>
                        <a:t>Urgent, </a:t>
                      </a:r>
                    </a:p>
                    <a:p>
                      <a:r>
                        <a:rPr lang="en-US" sz="2800" b="1" dirty="0" smtClean="0">
                          <a:solidFill>
                            <a:schemeClr val="accent1">
                              <a:lumMod val="50000"/>
                            </a:schemeClr>
                          </a:solidFill>
                        </a:rPr>
                        <a:t>but</a:t>
                      </a:r>
                      <a:r>
                        <a:rPr lang="en-US" sz="2800" b="1" baseline="0" dirty="0" smtClean="0">
                          <a:solidFill>
                            <a:schemeClr val="accent1">
                              <a:lumMod val="50000"/>
                            </a:schemeClr>
                          </a:solidFill>
                        </a:rPr>
                        <a:t> </a:t>
                      </a:r>
                    </a:p>
                    <a:p>
                      <a:r>
                        <a:rPr lang="en-US" sz="2800" b="1" baseline="0" dirty="0" smtClean="0">
                          <a:solidFill>
                            <a:schemeClr val="accent1">
                              <a:lumMod val="50000"/>
                            </a:schemeClr>
                          </a:solidFill>
                        </a:rPr>
                        <a:t>Not Important</a:t>
                      </a:r>
                      <a:endParaRPr lang="en-US" sz="2800" b="1" dirty="0">
                        <a:solidFill>
                          <a:schemeClr val="accent1">
                            <a:lumMod val="50000"/>
                          </a:schemeClr>
                        </a:solidFill>
                      </a:endParaRPr>
                    </a:p>
                  </a:txBody>
                  <a:tcPr>
                    <a:lnB w="3175" cap="flat" cmpd="sng" algn="ctr">
                      <a:solidFill>
                        <a:schemeClr val="tx1"/>
                      </a:solidFill>
                      <a:prstDash val="solid"/>
                      <a:round/>
                      <a:headEnd type="none" w="med" len="med"/>
                      <a:tailEnd type="none" w="med" len="med"/>
                    </a:lnB>
                  </a:tcPr>
                </a:tc>
                <a:tc>
                  <a:txBody>
                    <a:bodyPr/>
                    <a:lstStyle/>
                    <a:p>
                      <a:r>
                        <a:rPr lang="en-US" sz="2800" b="1" dirty="0" smtClean="0">
                          <a:solidFill>
                            <a:schemeClr val="accent1">
                              <a:lumMod val="50000"/>
                            </a:schemeClr>
                          </a:solidFill>
                          <a:latin typeface="+mn-lt"/>
                          <a:cs typeface="Times New Roman" pitchFamily="18" charset="0"/>
                        </a:rPr>
                        <a:t>IV</a:t>
                      </a:r>
                    </a:p>
                    <a:p>
                      <a:r>
                        <a:rPr lang="en-US" sz="2800" b="1" dirty="0" smtClean="0">
                          <a:solidFill>
                            <a:schemeClr val="accent1">
                              <a:lumMod val="50000"/>
                            </a:schemeClr>
                          </a:solidFill>
                        </a:rPr>
                        <a:t>Not Urgent</a:t>
                      </a:r>
                      <a:r>
                        <a:rPr lang="en-US" sz="2800" b="1" baseline="0" dirty="0" smtClean="0">
                          <a:solidFill>
                            <a:schemeClr val="accent1">
                              <a:lumMod val="50000"/>
                            </a:schemeClr>
                          </a:solidFill>
                        </a:rPr>
                        <a:t> </a:t>
                      </a:r>
                    </a:p>
                    <a:p>
                      <a:r>
                        <a:rPr lang="en-US" sz="2800" b="1" baseline="0" dirty="0" smtClean="0">
                          <a:solidFill>
                            <a:schemeClr val="accent1">
                              <a:lumMod val="50000"/>
                            </a:schemeClr>
                          </a:solidFill>
                        </a:rPr>
                        <a:t>and </a:t>
                      </a:r>
                    </a:p>
                    <a:p>
                      <a:r>
                        <a:rPr lang="en-US" sz="2800" b="1" baseline="0" dirty="0" smtClean="0">
                          <a:solidFill>
                            <a:schemeClr val="accent1">
                              <a:lumMod val="50000"/>
                            </a:schemeClr>
                          </a:solidFill>
                        </a:rPr>
                        <a:t>Not Important</a:t>
                      </a:r>
                      <a:endParaRPr lang="en-US" sz="2800" b="1" dirty="0">
                        <a:solidFill>
                          <a:schemeClr val="accent1">
                            <a:lumMod val="50000"/>
                          </a:schemeClr>
                        </a:solidFill>
                      </a:endParaRPr>
                    </a:p>
                  </a:txBody>
                  <a:tcP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245358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371600" y="449960"/>
            <a:ext cx="9601200" cy="847165"/>
          </a:xfrm>
        </p:spPr>
        <p:txBody>
          <a:bodyPr/>
          <a:lstStyle/>
          <a:p>
            <a:r>
              <a:rPr lang="en-US" altLang="en-US" b="1" dirty="0">
                <a:solidFill>
                  <a:schemeClr val="accent1">
                    <a:lumMod val="50000"/>
                  </a:schemeClr>
                </a:solidFill>
              </a:rPr>
              <a:t>Prioritization Quadrant</a:t>
            </a:r>
            <a:endParaRPr lang="en-US" altLang="en-US" b="1" dirty="0" smtClean="0">
              <a:solidFill>
                <a:schemeClr val="accent1">
                  <a:lumMod val="50000"/>
                </a:schemeClr>
              </a:solidFill>
            </a:endParaRPr>
          </a:p>
        </p:txBody>
      </p:sp>
      <p:sp>
        <p:nvSpPr>
          <p:cNvPr id="20483" name="TextBox 4"/>
          <p:cNvSpPr txBox="1">
            <a:spLocks noChangeArrowheads="1"/>
          </p:cNvSpPr>
          <p:nvPr/>
        </p:nvSpPr>
        <p:spPr bwMode="auto">
          <a:xfrm>
            <a:off x="1828800" y="1297125"/>
            <a:ext cx="76200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4000" b="1" dirty="0">
                <a:solidFill>
                  <a:schemeClr val="accent1">
                    <a:lumMod val="50000"/>
                  </a:schemeClr>
                </a:solidFill>
                <a:latin typeface="Calibri" panose="020F0502020204030204" pitchFamily="34" charset="0"/>
              </a:rPr>
              <a:t>Quadrant </a:t>
            </a:r>
            <a:r>
              <a:rPr lang="en-US" altLang="en-US" sz="4000" b="1" dirty="0">
                <a:solidFill>
                  <a:schemeClr val="accent1">
                    <a:lumMod val="50000"/>
                  </a:schemeClr>
                </a:solidFill>
                <a:latin typeface="Calibri" panose="020F0502020204030204" pitchFamily="34" charset="0"/>
                <a:cs typeface="Times New Roman" panose="02020603050405020304" pitchFamily="18" charset="0"/>
              </a:rPr>
              <a:t>III</a:t>
            </a:r>
          </a:p>
          <a:p>
            <a:pPr eaLnBrk="1" hangingPunct="1"/>
            <a:r>
              <a:rPr lang="en-US" altLang="en-US" sz="3600" dirty="0">
                <a:solidFill>
                  <a:schemeClr val="accent1">
                    <a:lumMod val="50000"/>
                  </a:schemeClr>
                </a:solidFill>
                <a:latin typeface="Calibri" panose="020F0502020204030204" pitchFamily="34" charset="0"/>
              </a:rPr>
              <a:t>“Nice to do” </a:t>
            </a:r>
          </a:p>
        </p:txBody>
      </p:sp>
      <p:graphicFrame>
        <p:nvGraphicFramePr>
          <p:cNvPr id="6" name="Content Placeholder 3"/>
          <p:cNvGraphicFramePr>
            <a:graphicFrameLocks/>
          </p:cNvGraphicFramePr>
          <p:nvPr>
            <p:extLst>
              <p:ext uri="{D42A27DB-BD31-4B8C-83A1-F6EECF244321}">
                <p14:modId xmlns:p14="http://schemas.microsoft.com/office/powerpoint/2010/main" val="1564813320"/>
              </p:ext>
            </p:extLst>
          </p:nvPr>
        </p:nvGraphicFramePr>
        <p:xfrm>
          <a:off x="3096126" y="2495152"/>
          <a:ext cx="7876674" cy="4362848"/>
        </p:xfrm>
        <a:graphic>
          <a:graphicData uri="http://schemas.openxmlformats.org/drawingml/2006/table">
            <a:tbl>
              <a:tblPr firstRow="1" bandRow="1">
                <a:tableStyleId>{5940675A-B579-460E-94D1-54222C63F5DA}</a:tableStyleId>
              </a:tblPr>
              <a:tblGrid>
                <a:gridCol w="843930">
                  <a:extLst>
                    <a:ext uri="{9D8B030D-6E8A-4147-A177-3AD203B41FA5}">
                      <a16:colId xmlns:a16="http://schemas.microsoft.com/office/drawing/2014/main" val="20000"/>
                    </a:ext>
                  </a:extLst>
                </a:gridCol>
                <a:gridCol w="3294662">
                  <a:extLst>
                    <a:ext uri="{9D8B030D-6E8A-4147-A177-3AD203B41FA5}">
                      <a16:colId xmlns:a16="http://schemas.microsoft.com/office/drawing/2014/main" val="20001"/>
                    </a:ext>
                  </a:extLst>
                </a:gridCol>
                <a:gridCol w="3738082">
                  <a:extLst>
                    <a:ext uri="{9D8B030D-6E8A-4147-A177-3AD203B41FA5}">
                      <a16:colId xmlns:a16="http://schemas.microsoft.com/office/drawing/2014/main" val="20002"/>
                    </a:ext>
                  </a:extLst>
                </a:gridCol>
              </a:tblGrid>
              <a:tr h="386134">
                <a:tc>
                  <a:txBody>
                    <a:bodyPr/>
                    <a:lstStyle/>
                    <a:p>
                      <a:endParaRPr lang="en-US" sz="2800" dirty="0">
                        <a:solidFill>
                          <a:schemeClr val="accent1">
                            <a:lumMod val="50000"/>
                          </a:schemeClr>
                        </a:solidFill>
                      </a:endParaRPr>
                    </a:p>
                  </a:txBody>
                  <a:tcPr vert="vert270">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tc>
                  <a:txBody>
                    <a:bodyPr/>
                    <a:lstStyle/>
                    <a:p>
                      <a:r>
                        <a:rPr lang="en-US" sz="2000" dirty="0" smtClean="0">
                          <a:solidFill>
                            <a:schemeClr val="accent1">
                              <a:lumMod val="50000"/>
                            </a:schemeClr>
                          </a:solidFill>
                        </a:rPr>
                        <a:t>Urgent</a:t>
                      </a:r>
                      <a:endParaRPr lang="en-US" sz="2000" dirty="0">
                        <a:solidFill>
                          <a:schemeClr val="accent1">
                            <a:lumMod val="50000"/>
                          </a:schemeClr>
                        </a:solidFill>
                      </a:endParaRPr>
                    </a:p>
                  </a:txBody>
                  <a:tcPr>
                    <a:lnT w="3175" cap="flat" cmpd="sng" algn="ctr">
                      <a:solidFill>
                        <a:schemeClr val="tx1"/>
                      </a:solidFill>
                      <a:prstDash val="solid"/>
                      <a:round/>
                      <a:headEnd type="none" w="med" len="med"/>
                      <a:tailEnd type="none" w="med" len="med"/>
                    </a:lnT>
                    <a:solidFill>
                      <a:schemeClr val="bg2">
                        <a:lumMod val="90000"/>
                      </a:schemeClr>
                    </a:solidFill>
                  </a:tcPr>
                </a:tc>
                <a:tc>
                  <a:txBody>
                    <a:bodyPr/>
                    <a:lstStyle/>
                    <a:p>
                      <a:r>
                        <a:rPr lang="en-US" sz="2000" dirty="0" smtClean="0">
                          <a:solidFill>
                            <a:schemeClr val="accent1">
                              <a:lumMod val="50000"/>
                            </a:schemeClr>
                          </a:solidFill>
                        </a:rPr>
                        <a:t>Not Urgent</a:t>
                      </a:r>
                      <a:endParaRPr lang="en-US" sz="2000" dirty="0">
                        <a:solidFill>
                          <a:schemeClr val="accent1">
                            <a:lumMod val="50000"/>
                          </a:schemeClr>
                        </a:solidFill>
                      </a:endParaRPr>
                    </a:p>
                  </a:txBody>
                  <a:tcP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10000"/>
                  </a:ext>
                </a:extLst>
              </a:tr>
              <a:tr h="17524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olidFill>
                            <a:schemeClr val="accent1">
                              <a:lumMod val="50000"/>
                            </a:schemeClr>
                          </a:solidFill>
                        </a:rPr>
                        <a:t>Important</a:t>
                      </a:r>
                    </a:p>
                    <a:p>
                      <a:endParaRPr lang="en-US" sz="2800" dirty="0">
                        <a:solidFill>
                          <a:schemeClr val="accent1">
                            <a:lumMod val="50000"/>
                          </a:schemeClr>
                        </a:solidFill>
                      </a:endParaRPr>
                    </a:p>
                  </a:txBody>
                  <a:tcPr vert="vert270">
                    <a:lnL w="3175" cap="flat" cmpd="sng" algn="ctr">
                      <a:solidFill>
                        <a:schemeClr val="tx1"/>
                      </a:solidFill>
                      <a:prstDash val="solid"/>
                      <a:round/>
                      <a:headEnd type="none" w="med" len="med"/>
                      <a:tailEnd type="none" w="med" len="med"/>
                    </a:lnL>
                    <a:solidFill>
                      <a:schemeClr val="bg2">
                        <a:lumMod val="90000"/>
                      </a:schemeClr>
                    </a:solidFill>
                  </a:tcPr>
                </a:tc>
                <a:tc>
                  <a:txBody>
                    <a:bodyPr/>
                    <a:lstStyle/>
                    <a:p>
                      <a:r>
                        <a:rPr lang="en-US" sz="2800" b="1" dirty="0" smtClean="0">
                          <a:solidFill>
                            <a:schemeClr val="accent1">
                              <a:lumMod val="50000"/>
                            </a:schemeClr>
                          </a:solidFill>
                          <a:latin typeface="+mn-lt"/>
                          <a:cs typeface="Times New Roman" pitchFamily="18" charset="0"/>
                        </a:rPr>
                        <a:t>I</a:t>
                      </a:r>
                    </a:p>
                    <a:p>
                      <a:r>
                        <a:rPr lang="en-US" sz="2800" b="1" dirty="0" smtClean="0">
                          <a:solidFill>
                            <a:schemeClr val="accent1">
                              <a:lumMod val="50000"/>
                            </a:schemeClr>
                          </a:solidFill>
                        </a:rPr>
                        <a:t>Important</a:t>
                      </a:r>
                      <a:r>
                        <a:rPr lang="en-US" sz="2800" b="1" baseline="0" dirty="0" smtClean="0">
                          <a:solidFill>
                            <a:schemeClr val="accent1">
                              <a:lumMod val="50000"/>
                            </a:schemeClr>
                          </a:solidFill>
                        </a:rPr>
                        <a:t> </a:t>
                      </a:r>
                    </a:p>
                    <a:p>
                      <a:r>
                        <a:rPr lang="en-US" sz="2800" b="1" baseline="0" dirty="0" smtClean="0">
                          <a:solidFill>
                            <a:schemeClr val="accent1">
                              <a:lumMod val="50000"/>
                            </a:schemeClr>
                          </a:solidFill>
                        </a:rPr>
                        <a:t>and </a:t>
                      </a:r>
                    </a:p>
                    <a:p>
                      <a:r>
                        <a:rPr lang="en-US" sz="2800" b="1" baseline="0" dirty="0" smtClean="0">
                          <a:solidFill>
                            <a:schemeClr val="accent1">
                              <a:lumMod val="50000"/>
                            </a:schemeClr>
                          </a:solidFill>
                        </a:rPr>
                        <a:t>Urgent</a:t>
                      </a:r>
                      <a:endParaRPr lang="en-US" sz="2800" b="1" dirty="0">
                        <a:solidFill>
                          <a:schemeClr val="accent1">
                            <a:lumMod val="50000"/>
                          </a:schemeClr>
                        </a:solidFill>
                      </a:endParaRPr>
                    </a:p>
                  </a:txBody>
                  <a:tcPr/>
                </a:tc>
                <a:tc>
                  <a:txBody>
                    <a:bodyPr/>
                    <a:lstStyle/>
                    <a:p>
                      <a:r>
                        <a:rPr lang="en-US" sz="2800" b="1" dirty="0" smtClean="0">
                          <a:solidFill>
                            <a:schemeClr val="accent1">
                              <a:lumMod val="50000"/>
                            </a:schemeClr>
                          </a:solidFill>
                          <a:latin typeface="+mn-lt"/>
                          <a:cs typeface="Times New Roman" pitchFamily="18" charset="0"/>
                        </a:rPr>
                        <a:t>II</a:t>
                      </a:r>
                    </a:p>
                    <a:p>
                      <a:r>
                        <a:rPr lang="en-US" sz="2800" b="1" dirty="0" smtClean="0">
                          <a:solidFill>
                            <a:schemeClr val="accent1">
                              <a:lumMod val="50000"/>
                            </a:schemeClr>
                          </a:solidFill>
                        </a:rPr>
                        <a:t>Important, </a:t>
                      </a:r>
                    </a:p>
                    <a:p>
                      <a:r>
                        <a:rPr lang="en-US" sz="2800" b="1" dirty="0" smtClean="0">
                          <a:solidFill>
                            <a:schemeClr val="accent1">
                              <a:lumMod val="50000"/>
                            </a:schemeClr>
                          </a:solidFill>
                        </a:rPr>
                        <a:t>but </a:t>
                      </a:r>
                    </a:p>
                    <a:p>
                      <a:r>
                        <a:rPr lang="en-US" sz="2800" b="1" dirty="0" smtClean="0">
                          <a:solidFill>
                            <a:schemeClr val="accent1">
                              <a:lumMod val="50000"/>
                            </a:schemeClr>
                          </a:solidFill>
                        </a:rPr>
                        <a:t>Not Urgent</a:t>
                      </a:r>
                      <a:endParaRPr lang="en-US" sz="2800" b="1" dirty="0">
                        <a:solidFill>
                          <a:schemeClr val="accent1">
                            <a:lumMod val="50000"/>
                          </a:schemeClr>
                        </a:solidFill>
                      </a:endParaRPr>
                    </a:p>
                  </a:txBody>
                  <a:tcPr>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2168288">
                <a:tc>
                  <a:txBody>
                    <a:bodyPr/>
                    <a:lstStyle/>
                    <a:p>
                      <a:pPr algn="ctr"/>
                      <a:r>
                        <a:rPr lang="en-US" sz="2000" dirty="0" smtClean="0">
                          <a:solidFill>
                            <a:schemeClr val="accent1">
                              <a:lumMod val="50000"/>
                            </a:schemeClr>
                          </a:solidFill>
                        </a:rPr>
                        <a:t>Not Important</a:t>
                      </a:r>
                      <a:endParaRPr lang="en-US" sz="2000" dirty="0">
                        <a:solidFill>
                          <a:schemeClr val="accent1">
                            <a:lumMod val="50000"/>
                          </a:schemeClr>
                        </a:solidFill>
                      </a:endParaRPr>
                    </a:p>
                  </a:txBody>
                  <a:tcPr vert="vert270">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solidFill>
                      <a:schemeClr val="bg2">
                        <a:lumMod val="90000"/>
                      </a:schemeClr>
                    </a:solidFill>
                  </a:tcPr>
                </a:tc>
                <a:tc>
                  <a:txBody>
                    <a:bodyPr/>
                    <a:lstStyle/>
                    <a:p>
                      <a:r>
                        <a:rPr lang="en-US" sz="2800" b="1" dirty="0" smtClean="0">
                          <a:solidFill>
                            <a:schemeClr val="accent1">
                              <a:lumMod val="50000"/>
                            </a:schemeClr>
                          </a:solidFill>
                          <a:latin typeface="+mn-lt"/>
                          <a:cs typeface="Times New Roman" pitchFamily="18" charset="0"/>
                        </a:rPr>
                        <a:t>III</a:t>
                      </a:r>
                    </a:p>
                    <a:p>
                      <a:r>
                        <a:rPr lang="en-US" sz="2800" b="1" dirty="0" smtClean="0">
                          <a:solidFill>
                            <a:schemeClr val="accent1">
                              <a:lumMod val="50000"/>
                            </a:schemeClr>
                          </a:solidFill>
                        </a:rPr>
                        <a:t>Urgent, </a:t>
                      </a:r>
                    </a:p>
                    <a:p>
                      <a:r>
                        <a:rPr lang="en-US" sz="2800" b="1" dirty="0" smtClean="0">
                          <a:solidFill>
                            <a:schemeClr val="accent1">
                              <a:lumMod val="50000"/>
                            </a:schemeClr>
                          </a:solidFill>
                        </a:rPr>
                        <a:t>but</a:t>
                      </a:r>
                      <a:r>
                        <a:rPr lang="en-US" sz="2800" b="1" baseline="0" dirty="0" smtClean="0">
                          <a:solidFill>
                            <a:schemeClr val="accent1">
                              <a:lumMod val="50000"/>
                            </a:schemeClr>
                          </a:solidFill>
                        </a:rPr>
                        <a:t> </a:t>
                      </a:r>
                    </a:p>
                    <a:p>
                      <a:r>
                        <a:rPr lang="en-US" sz="2800" b="1" baseline="0" dirty="0" smtClean="0">
                          <a:solidFill>
                            <a:schemeClr val="accent1">
                              <a:lumMod val="50000"/>
                            </a:schemeClr>
                          </a:solidFill>
                        </a:rPr>
                        <a:t>Not Important</a:t>
                      </a:r>
                      <a:endParaRPr lang="en-US" sz="2800" b="1" dirty="0">
                        <a:solidFill>
                          <a:schemeClr val="accent1">
                            <a:lumMod val="50000"/>
                          </a:schemeClr>
                        </a:solidFill>
                      </a:endParaRPr>
                    </a:p>
                  </a:txBody>
                  <a:tcPr>
                    <a:lnB w="3175"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2800" b="1" dirty="0" smtClean="0">
                          <a:solidFill>
                            <a:schemeClr val="accent1">
                              <a:lumMod val="50000"/>
                            </a:schemeClr>
                          </a:solidFill>
                          <a:latin typeface="+mn-lt"/>
                          <a:cs typeface="Times New Roman" pitchFamily="18" charset="0"/>
                        </a:rPr>
                        <a:t>IV</a:t>
                      </a:r>
                    </a:p>
                    <a:p>
                      <a:r>
                        <a:rPr lang="en-US" sz="2800" b="1" dirty="0" smtClean="0">
                          <a:solidFill>
                            <a:schemeClr val="accent1">
                              <a:lumMod val="50000"/>
                            </a:schemeClr>
                          </a:solidFill>
                        </a:rPr>
                        <a:t>Not Urgent</a:t>
                      </a:r>
                      <a:r>
                        <a:rPr lang="en-US" sz="2800" b="1" baseline="0" dirty="0" smtClean="0">
                          <a:solidFill>
                            <a:schemeClr val="accent1">
                              <a:lumMod val="50000"/>
                            </a:schemeClr>
                          </a:solidFill>
                        </a:rPr>
                        <a:t> </a:t>
                      </a:r>
                    </a:p>
                    <a:p>
                      <a:r>
                        <a:rPr lang="en-US" sz="2800" b="1" baseline="0" dirty="0" smtClean="0">
                          <a:solidFill>
                            <a:schemeClr val="accent1">
                              <a:lumMod val="50000"/>
                            </a:schemeClr>
                          </a:solidFill>
                        </a:rPr>
                        <a:t>and </a:t>
                      </a:r>
                    </a:p>
                    <a:p>
                      <a:r>
                        <a:rPr lang="en-US" sz="2800" b="1" baseline="0" dirty="0" smtClean="0">
                          <a:solidFill>
                            <a:schemeClr val="accent1">
                              <a:lumMod val="50000"/>
                            </a:schemeClr>
                          </a:solidFill>
                        </a:rPr>
                        <a:t>Not Important</a:t>
                      </a:r>
                      <a:endParaRPr lang="en-US" sz="2800" b="1" dirty="0">
                        <a:solidFill>
                          <a:schemeClr val="accent1">
                            <a:lumMod val="50000"/>
                          </a:schemeClr>
                        </a:solidFill>
                      </a:endParaRPr>
                    </a:p>
                  </a:txBody>
                  <a:tcP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480490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371600" y="685800"/>
            <a:ext cx="9601200" cy="779929"/>
          </a:xfrm>
        </p:spPr>
        <p:txBody>
          <a:bodyPr/>
          <a:lstStyle/>
          <a:p>
            <a:r>
              <a:rPr lang="en-US" altLang="en-US" b="1" dirty="0">
                <a:solidFill>
                  <a:schemeClr val="accent1">
                    <a:lumMod val="50000"/>
                  </a:schemeClr>
                </a:solidFill>
              </a:rPr>
              <a:t>Prioritization Quadrant</a:t>
            </a:r>
            <a:endParaRPr lang="en-US" altLang="en-US" b="1" dirty="0" smtClean="0">
              <a:solidFill>
                <a:schemeClr val="accent1">
                  <a:lumMod val="50000"/>
                </a:schemeClr>
              </a:solidFill>
            </a:endParaRPr>
          </a:p>
        </p:txBody>
      </p:sp>
      <p:sp>
        <p:nvSpPr>
          <p:cNvPr id="21507" name="TextBox 4"/>
          <p:cNvSpPr txBox="1">
            <a:spLocks noChangeArrowheads="1"/>
          </p:cNvSpPr>
          <p:nvPr/>
        </p:nvSpPr>
        <p:spPr bwMode="auto">
          <a:xfrm>
            <a:off x="1828799" y="1523966"/>
            <a:ext cx="5935579"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600" b="1" dirty="0">
                <a:solidFill>
                  <a:schemeClr val="accent1">
                    <a:lumMod val="50000"/>
                  </a:schemeClr>
                </a:solidFill>
                <a:latin typeface="Calibri" panose="020F0502020204030204" pitchFamily="34" charset="0"/>
              </a:rPr>
              <a:t>Quadrant </a:t>
            </a:r>
            <a:r>
              <a:rPr lang="en-US" altLang="en-US" sz="3600" b="1" dirty="0">
                <a:solidFill>
                  <a:schemeClr val="accent1">
                    <a:lumMod val="50000"/>
                  </a:schemeClr>
                </a:solidFill>
                <a:latin typeface="Calibri" panose="020F0502020204030204" pitchFamily="34" charset="0"/>
                <a:cs typeface="Times New Roman" panose="02020603050405020304" pitchFamily="18" charset="0"/>
              </a:rPr>
              <a:t>IV</a:t>
            </a:r>
          </a:p>
          <a:p>
            <a:pPr eaLnBrk="1" hangingPunct="1"/>
            <a:r>
              <a:rPr lang="en-US" altLang="en-US" sz="3200" dirty="0">
                <a:solidFill>
                  <a:schemeClr val="accent1">
                    <a:lumMod val="50000"/>
                  </a:schemeClr>
                </a:solidFill>
                <a:latin typeface="Calibri" panose="020F0502020204030204" pitchFamily="34" charset="0"/>
              </a:rPr>
              <a:t>These activities are time eaters</a:t>
            </a:r>
          </a:p>
        </p:txBody>
      </p:sp>
      <p:graphicFrame>
        <p:nvGraphicFramePr>
          <p:cNvPr id="6" name="Content Placeholder 3"/>
          <p:cNvGraphicFramePr>
            <a:graphicFrameLocks/>
          </p:cNvGraphicFramePr>
          <p:nvPr>
            <p:extLst>
              <p:ext uri="{D42A27DB-BD31-4B8C-83A1-F6EECF244321}">
                <p14:modId xmlns:p14="http://schemas.microsoft.com/office/powerpoint/2010/main" val="3542447576"/>
              </p:ext>
            </p:extLst>
          </p:nvPr>
        </p:nvGraphicFramePr>
        <p:xfrm>
          <a:off x="3047999" y="2720976"/>
          <a:ext cx="8357937" cy="4277337"/>
        </p:xfrm>
        <a:graphic>
          <a:graphicData uri="http://schemas.openxmlformats.org/drawingml/2006/table">
            <a:tbl>
              <a:tblPr firstRow="1" bandRow="1">
                <a:tableStyleId>{5940675A-B579-460E-94D1-54222C63F5DA}</a:tableStyleId>
              </a:tblPr>
              <a:tblGrid>
                <a:gridCol w="895493">
                  <a:extLst>
                    <a:ext uri="{9D8B030D-6E8A-4147-A177-3AD203B41FA5}">
                      <a16:colId xmlns:a16="http://schemas.microsoft.com/office/drawing/2014/main" val="20000"/>
                    </a:ext>
                  </a:extLst>
                </a:gridCol>
                <a:gridCol w="3495965">
                  <a:extLst>
                    <a:ext uri="{9D8B030D-6E8A-4147-A177-3AD203B41FA5}">
                      <a16:colId xmlns:a16="http://schemas.microsoft.com/office/drawing/2014/main" val="20001"/>
                    </a:ext>
                  </a:extLst>
                </a:gridCol>
                <a:gridCol w="3966479">
                  <a:extLst>
                    <a:ext uri="{9D8B030D-6E8A-4147-A177-3AD203B41FA5}">
                      <a16:colId xmlns:a16="http://schemas.microsoft.com/office/drawing/2014/main" val="20002"/>
                    </a:ext>
                  </a:extLst>
                </a:gridCol>
              </a:tblGrid>
              <a:tr h="370906">
                <a:tc>
                  <a:txBody>
                    <a:bodyPr/>
                    <a:lstStyle/>
                    <a:p>
                      <a:endParaRPr lang="en-US" sz="2800" dirty="0">
                        <a:solidFill>
                          <a:srgbClr val="003399"/>
                        </a:solidFill>
                      </a:endParaRPr>
                    </a:p>
                  </a:txBody>
                  <a:tcPr vert="vert270">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tc>
                  <a:txBody>
                    <a:bodyPr/>
                    <a:lstStyle/>
                    <a:p>
                      <a:r>
                        <a:rPr lang="en-US" sz="2000" dirty="0" smtClean="0">
                          <a:solidFill>
                            <a:srgbClr val="003399"/>
                          </a:solidFill>
                        </a:rPr>
                        <a:t>Urgent</a:t>
                      </a:r>
                      <a:endParaRPr lang="en-US" sz="2000" dirty="0">
                        <a:solidFill>
                          <a:srgbClr val="003399"/>
                        </a:solidFill>
                      </a:endParaRPr>
                    </a:p>
                  </a:txBody>
                  <a:tcPr>
                    <a:lnT w="3175" cap="flat" cmpd="sng" algn="ctr">
                      <a:solidFill>
                        <a:schemeClr val="tx1"/>
                      </a:solidFill>
                      <a:prstDash val="solid"/>
                      <a:round/>
                      <a:headEnd type="none" w="med" len="med"/>
                      <a:tailEnd type="none" w="med" len="med"/>
                    </a:lnT>
                    <a:solidFill>
                      <a:schemeClr val="bg2">
                        <a:lumMod val="90000"/>
                      </a:schemeClr>
                    </a:solidFill>
                  </a:tcPr>
                </a:tc>
                <a:tc>
                  <a:txBody>
                    <a:bodyPr/>
                    <a:lstStyle/>
                    <a:p>
                      <a:r>
                        <a:rPr lang="en-US" sz="2000" dirty="0" smtClean="0">
                          <a:solidFill>
                            <a:srgbClr val="003399"/>
                          </a:solidFill>
                        </a:rPr>
                        <a:t>Not Urgent</a:t>
                      </a:r>
                      <a:endParaRPr lang="en-US" sz="2000" dirty="0">
                        <a:solidFill>
                          <a:srgbClr val="003399"/>
                        </a:solidFill>
                      </a:endParaRPr>
                    </a:p>
                  </a:txBody>
                  <a:tcP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10000"/>
                  </a:ext>
                </a:extLst>
              </a:tr>
              <a:tr h="168334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olidFill>
                            <a:srgbClr val="003399"/>
                          </a:solidFill>
                        </a:rPr>
                        <a:t>Important</a:t>
                      </a:r>
                    </a:p>
                    <a:p>
                      <a:endParaRPr lang="en-US" sz="2800" dirty="0">
                        <a:solidFill>
                          <a:srgbClr val="003399"/>
                        </a:solidFill>
                      </a:endParaRPr>
                    </a:p>
                  </a:txBody>
                  <a:tcPr vert="vert270">
                    <a:lnL w="3175" cap="flat" cmpd="sng" algn="ctr">
                      <a:solidFill>
                        <a:schemeClr val="tx1"/>
                      </a:solidFill>
                      <a:prstDash val="solid"/>
                      <a:round/>
                      <a:headEnd type="none" w="med" len="med"/>
                      <a:tailEnd type="none" w="med" len="med"/>
                    </a:lnL>
                    <a:solidFill>
                      <a:schemeClr val="bg2">
                        <a:lumMod val="90000"/>
                      </a:schemeClr>
                    </a:solidFill>
                  </a:tcPr>
                </a:tc>
                <a:tc>
                  <a:txBody>
                    <a:bodyPr/>
                    <a:lstStyle/>
                    <a:p>
                      <a:r>
                        <a:rPr lang="en-US" sz="2800" b="1" dirty="0" smtClean="0">
                          <a:solidFill>
                            <a:srgbClr val="003399"/>
                          </a:solidFill>
                          <a:latin typeface="+mn-lt"/>
                          <a:cs typeface="Times New Roman" pitchFamily="18" charset="0"/>
                        </a:rPr>
                        <a:t>I</a:t>
                      </a:r>
                    </a:p>
                    <a:p>
                      <a:r>
                        <a:rPr lang="en-US" sz="2800" b="1" dirty="0" smtClean="0">
                          <a:solidFill>
                            <a:srgbClr val="003399"/>
                          </a:solidFill>
                        </a:rPr>
                        <a:t>Important</a:t>
                      </a:r>
                      <a:r>
                        <a:rPr lang="en-US" sz="2800" b="1" baseline="0" dirty="0" smtClean="0">
                          <a:solidFill>
                            <a:srgbClr val="003399"/>
                          </a:solidFill>
                        </a:rPr>
                        <a:t> </a:t>
                      </a:r>
                    </a:p>
                    <a:p>
                      <a:r>
                        <a:rPr lang="en-US" sz="2800" b="1" baseline="0" dirty="0" smtClean="0">
                          <a:solidFill>
                            <a:srgbClr val="003399"/>
                          </a:solidFill>
                        </a:rPr>
                        <a:t>and </a:t>
                      </a:r>
                    </a:p>
                    <a:p>
                      <a:r>
                        <a:rPr lang="en-US" sz="2800" b="1" baseline="0" dirty="0" smtClean="0">
                          <a:solidFill>
                            <a:srgbClr val="003399"/>
                          </a:solidFill>
                        </a:rPr>
                        <a:t>Urgent</a:t>
                      </a:r>
                      <a:endParaRPr lang="en-US" sz="2800" b="1" dirty="0">
                        <a:solidFill>
                          <a:srgbClr val="003399"/>
                        </a:solidFill>
                      </a:endParaRPr>
                    </a:p>
                  </a:txBody>
                  <a:tcPr/>
                </a:tc>
                <a:tc>
                  <a:txBody>
                    <a:bodyPr/>
                    <a:lstStyle/>
                    <a:p>
                      <a:r>
                        <a:rPr lang="en-US" sz="2800" b="1" dirty="0" smtClean="0">
                          <a:solidFill>
                            <a:srgbClr val="003399"/>
                          </a:solidFill>
                          <a:latin typeface="+mn-lt"/>
                          <a:cs typeface="Times New Roman" pitchFamily="18" charset="0"/>
                        </a:rPr>
                        <a:t>II</a:t>
                      </a:r>
                    </a:p>
                    <a:p>
                      <a:r>
                        <a:rPr lang="en-US" sz="2800" b="1" dirty="0" smtClean="0">
                          <a:solidFill>
                            <a:srgbClr val="003399"/>
                          </a:solidFill>
                        </a:rPr>
                        <a:t>Important, </a:t>
                      </a:r>
                    </a:p>
                    <a:p>
                      <a:r>
                        <a:rPr lang="en-US" sz="2800" b="1" dirty="0" smtClean="0">
                          <a:solidFill>
                            <a:srgbClr val="003399"/>
                          </a:solidFill>
                        </a:rPr>
                        <a:t>but </a:t>
                      </a:r>
                    </a:p>
                    <a:p>
                      <a:r>
                        <a:rPr lang="en-US" sz="2800" b="1" dirty="0" smtClean="0">
                          <a:solidFill>
                            <a:srgbClr val="003399"/>
                          </a:solidFill>
                        </a:rPr>
                        <a:t>Not Urgent</a:t>
                      </a:r>
                      <a:endParaRPr lang="en-US" sz="2800" b="1" dirty="0">
                        <a:solidFill>
                          <a:srgbClr val="003399"/>
                        </a:solidFill>
                      </a:endParaRPr>
                    </a:p>
                  </a:txBody>
                  <a:tcPr>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2082777">
                <a:tc>
                  <a:txBody>
                    <a:bodyPr/>
                    <a:lstStyle/>
                    <a:p>
                      <a:pPr algn="ctr"/>
                      <a:r>
                        <a:rPr lang="en-US" sz="2000" dirty="0" smtClean="0">
                          <a:solidFill>
                            <a:srgbClr val="003399"/>
                          </a:solidFill>
                        </a:rPr>
                        <a:t>Not Important</a:t>
                      </a:r>
                      <a:endParaRPr lang="en-US" sz="2000" dirty="0">
                        <a:solidFill>
                          <a:srgbClr val="003399"/>
                        </a:solidFill>
                      </a:endParaRPr>
                    </a:p>
                  </a:txBody>
                  <a:tcPr vert="vert270">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solidFill>
                      <a:schemeClr val="bg2">
                        <a:lumMod val="90000"/>
                      </a:schemeClr>
                    </a:solidFill>
                  </a:tcPr>
                </a:tc>
                <a:tc>
                  <a:txBody>
                    <a:bodyPr/>
                    <a:lstStyle/>
                    <a:p>
                      <a:r>
                        <a:rPr lang="en-US" sz="2800" b="1" dirty="0" smtClean="0">
                          <a:solidFill>
                            <a:srgbClr val="003399"/>
                          </a:solidFill>
                          <a:latin typeface="+mn-lt"/>
                          <a:cs typeface="Times New Roman" pitchFamily="18" charset="0"/>
                        </a:rPr>
                        <a:t>III</a:t>
                      </a:r>
                    </a:p>
                    <a:p>
                      <a:r>
                        <a:rPr lang="en-US" sz="2800" b="1" dirty="0" smtClean="0">
                          <a:solidFill>
                            <a:srgbClr val="003399"/>
                          </a:solidFill>
                        </a:rPr>
                        <a:t>Urgent, </a:t>
                      </a:r>
                    </a:p>
                    <a:p>
                      <a:r>
                        <a:rPr lang="en-US" sz="2800" b="1" dirty="0" smtClean="0">
                          <a:solidFill>
                            <a:srgbClr val="003399"/>
                          </a:solidFill>
                        </a:rPr>
                        <a:t>but</a:t>
                      </a:r>
                      <a:r>
                        <a:rPr lang="en-US" sz="2800" b="1" baseline="0" dirty="0" smtClean="0">
                          <a:solidFill>
                            <a:srgbClr val="003399"/>
                          </a:solidFill>
                        </a:rPr>
                        <a:t> </a:t>
                      </a:r>
                    </a:p>
                    <a:p>
                      <a:r>
                        <a:rPr lang="en-US" sz="2800" b="1" baseline="0" dirty="0" smtClean="0">
                          <a:solidFill>
                            <a:srgbClr val="003399"/>
                          </a:solidFill>
                        </a:rPr>
                        <a:t>Not Important</a:t>
                      </a:r>
                      <a:endParaRPr lang="en-US" sz="2800" b="1" dirty="0">
                        <a:solidFill>
                          <a:srgbClr val="003399"/>
                        </a:solidFill>
                      </a:endParaRPr>
                    </a:p>
                  </a:txBody>
                  <a:tcPr>
                    <a:lnB w="3175" cap="flat" cmpd="sng" algn="ctr">
                      <a:solidFill>
                        <a:schemeClr val="tx1"/>
                      </a:solidFill>
                      <a:prstDash val="solid"/>
                      <a:round/>
                      <a:headEnd type="none" w="med" len="med"/>
                      <a:tailEnd type="none" w="med" len="med"/>
                    </a:lnB>
                  </a:tcPr>
                </a:tc>
                <a:tc>
                  <a:txBody>
                    <a:bodyPr/>
                    <a:lstStyle/>
                    <a:p>
                      <a:r>
                        <a:rPr lang="en-US" sz="2800" b="1" dirty="0" smtClean="0">
                          <a:solidFill>
                            <a:srgbClr val="003399"/>
                          </a:solidFill>
                          <a:latin typeface="+mn-lt"/>
                          <a:cs typeface="Times New Roman" pitchFamily="18" charset="0"/>
                        </a:rPr>
                        <a:t>IV</a:t>
                      </a:r>
                    </a:p>
                    <a:p>
                      <a:r>
                        <a:rPr lang="en-US" sz="2800" b="1" dirty="0" smtClean="0">
                          <a:solidFill>
                            <a:srgbClr val="003399"/>
                          </a:solidFill>
                        </a:rPr>
                        <a:t>Not Urgent</a:t>
                      </a:r>
                      <a:r>
                        <a:rPr lang="en-US" sz="2800" b="1" baseline="0" dirty="0" smtClean="0">
                          <a:solidFill>
                            <a:srgbClr val="003399"/>
                          </a:solidFill>
                        </a:rPr>
                        <a:t> </a:t>
                      </a:r>
                    </a:p>
                    <a:p>
                      <a:r>
                        <a:rPr lang="en-US" sz="2800" b="1" baseline="0" dirty="0" smtClean="0">
                          <a:solidFill>
                            <a:srgbClr val="003399"/>
                          </a:solidFill>
                        </a:rPr>
                        <a:t>and </a:t>
                      </a:r>
                    </a:p>
                    <a:p>
                      <a:r>
                        <a:rPr lang="en-US" sz="2800" b="1" baseline="0" dirty="0" smtClean="0">
                          <a:solidFill>
                            <a:srgbClr val="003399"/>
                          </a:solidFill>
                        </a:rPr>
                        <a:t>Not Important</a:t>
                      </a:r>
                      <a:endParaRPr lang="en-US" sz="2800" b="1" dirty="0">
                        <a:solidFill>
                          <a:srgbClr val="003399"/>
                        </a:solidFill>
                      </a:endParaRPr>
                    </a:p>
                  </a:txBody>
                  <a:tcP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443052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72" name="Rectangle 56"/>
          <p:cNvSpPr>
            <a:spLocks noChangeArrowheads="1"/>
          </p:cNvSpPr>
          <p:nvPr/>
        </p:nvSpPr>
        <p:spPr bwMode="auto">
          <a:xfrm>
            <a:off x="2844800" y="960438"/>
            <a:ext cx="6324600" cy="5897562"/>
          </a:xfrm>
          <a:prstGeom prst="rect">
            <a:avLst/>
          </a:prstGeom>
          <a:noFill/>
          <a:ln w="28575">
            <a:solidFill>
              <a:schemeClr val="tx1">
                <a:lumMod val="65000"/>
                <a:lumOff val="3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2400" b="1">
              <a:solidFill>
                <a:schemeClr val="accent1">
                  <a:lumMod val="50000"/>
                </a:schemeClr>
              </a:solidFill>
              <a:latin typeface="+mj-lt"/>
              <a:ea typeface="ＭＳ Ｐゴシック" charset="0"/>
            </a:endParaRPr>
          </a:p>
        </p:txBody>
      </p:sp>
      <p:sp>
        <p:nvSpPr>
          <p:cNvPr id="9273" name="Text Box 57"/>
          <p:cNvSpPr txBox="1">
            <a:spLocks noChangeArrowheads="1"/>
          </p:cNvSpPr>
          <p:nvPr/>
        </p:nvSpPr>
        <p:spPr bwMode="auto">
          <a:xfrm>
            <a:off x="2921000" y="1536701"/>
            <a:ext cx="3200400" cy="1477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tabLst>
                <a:tab pos="346075" algn="l"/>
              </a:tabLst>
              <a:defRPr sz="2400">
                <a:solidFill>
                  <a:schemeClr val="tx1"/>
                </a:solidFill>
                <a:latin typeface="Times New Roman" charset="0"/>
                <a:ea typeface="ＭＳ Ｐゴシック" charset="0"/>
              </a:defRPr>
            </a:lvl1pPr>
            <a:lvl2pPr>
              <a:tabLst>
                <a:tab pos="346075" algn="l"/>
              </a:tabLst>
              <a:defRPr sz="2400">
                <a:solidFill>
                  <a:schemeClr val="tx1"/>
                </a:solidFill>
                <a:latin typeface="Times New Roman" charset="0"/>
                <a:ea typeface="ＭＳ Ｐゴシック" charset="0"/>
              </a:defRPr>
            </a:lvl2pPr>
            <a:lvl3pPr>
              <a:tabLst>
                <a:tab pos="346075" algn="l"/>
              </a:tabLst>
              <a:defRPr sz="2400">
                <a:solidFill>
                  <a:schemeClr val="tx1"/>
                </a:solidFill>
                <a:latin typeface="Times New Roman" charset="0"/>
                <a:ea typeface="ＭＳ Ｐゴシック" charset="0"/>
              </a:defRPr>
            </a:lvl3pPr>
            <a:lvl4pPr>
              <a:tabLst>
                <a:tab pos="346075" algn="l"/>
              </a:tabLst>
              <a:defRPr sz="2400">
                <a:solidFill>
                  <a:schemeClr val="tx1"/>
                </a:solidFill>
                <a:latin typeface="Times New Roman" charset="0"/>
                <a:ea typeface="ＭＳ Ｐゴシック" charset="0"/>
              </a:defRPr>
            </a:lvl4pPr>
            <a:lvl5pPr>
              <a:tabLst>
                <a:tab pos="346075" algn="l"/>
              </a:tabLst>
              <a:defRPr sz="2400">
                <a:solidFill>
                  <a:schemeClr val="tx1"/>
                </a:solidFill>
                <a:latin typeface="Times New Roman" charset="0"/>
                <a:ea typeface="ＭＳ Ｐゴシック" charset="0"/>
              </a:defRPr>
            </a:lvl5pPr>
            <a:lvl6pPr fontAlgn="base">
              <a:spcBef>
                <a:spcPct val="0"/>
              </a:spcBef>
              <a:spcAft>
                <a:spcPct val="0"/>
              </a:spcAft>
              <a:tabLst>
                <a:tab pos="346075" algn="l"/>
              </a:tabLst>
              <a:defRPr sz="2400">
                <a:solidFill>
                  <a:schemeClr val="tx1"/>
                </a:solidFill>
                <a:latin typeface="Times New Roman" charset="0"/>
                <a:ea typeface="ＭＳ Ｐゴシック" charset="0"/>
              </a:defRPr>
            </a:lvl6pPr>
            <a:lvl7pPr fontAlgn="base">
              <a:spcBef>
                <a:spcPct val="0"/>
              </a:spcBef>
              <a:spcAft>
                <a:spcPct val="0"/>
              </a:spcAft>
              <a:tabLst>
                <a:tab pos="346075" algn="l"/>
              </a:tabLst>
              <a:defRPr sz="2400">
                <a:solidFill>
                  <a:schemeClr val="tx1"/>
                </a:solidFill>
                <a:latin typeface="Times New Roman" charset="0"/>
                <a:ea typeface="ＭＳ Ｐゴシック" charset="0"/>
              </a:defRPr>
            </a:lvl7pPr>
            <a:lvl8pPr fontAlgn="base">
              <a:spcBef>
                <a:spcPct val="0"/>
              </a:spcBef>
              <a:spcAft>
                <a:spcPct val="0"/>
              </a:spcAft>
              <a:tabLst>
                <a:tab pos="346075" algn="l"/>
              </a:tabLst>
              <a:defRPr sz="2400">
                <a:solidFill>
                  <a:schemeClr val="tx1"/>
                </a:solidFill>
                <a:latin typeface="Times New Roman" charset="0"/>
                <a:ea typeface="ＭＳ Ｐゴシック" charset="0"/>
              </a:defRPr>
            </a:lvl8pPr>
            <a:lvl9pPr fontAlgn="base">
              <a:spcBef>
                <a:spcPct val="0"/>
              </a:spcBef>
              <a:spcAft>
                <a:spcPct val="0"/>
              </a:spcAft>
              <a:tabLst>
                <a:tab pos="346075" algn="l"/>
              </a:tabLst>
              <a:defRPr sz="2400">
                <a:solidFill>
                  <a:schemeClr val="tx1"/>
                </a:solidFill>
                <a:latin typeface="Times New Roman" charset="0"/>
                <a:ea typeface="ＭＳ Ｐゴシック" charset="0"/>
              </a:defRPr>
            </a:lvl9pPr>
          </a:lstStyle>
          <a:p>
            <a:pPr eaLnBrk="0" hangingPunct="0">
              <a:lnSpc>
                <a:spcPct val="90000"/>
              </a:lnSpc>
              <a:defRPr/>
            </a:pPr>
            <a:r>
              <a:rPr lang="en-US" sz="2000" b="1" dirty="0">
                <a:solidFill>
                  <a:schemeClr val="accent1">
                    <a:lumMod val="50000"/>
                  </a:schemeClr>
                </a:solidFill>
                <a:latin typeface="+mj-lt"/>
              </a:rPr>
              <a:t>.	Crisis</a:t>
            </a:r>
          </a:p>
          <a:p>
            <a:pPr eaLnBrk="0" hangingPunct="0">
              <a:lnSpc>
                <a:spcPct val="90000"/>
              </a:lnSpc>
              <a:defRPr/>
            </a:pPr>
            <a:r>
              <a:rPr lang="en-US" sz="2000" b="1" dirty="0">
                <a:solidFill>
                  <a:schemeClr val="accent1">
                    <a:lumMod val="50000"/>
                  </a:schemeClr>
                </a:solidFill>
                <a:latin typeface="+mj-lt"/>
              </a:rPr>
              <a:t>. 	Pressing problems</a:t>
            </a:r>
          </a:p>
          <a:p>
            <a:pPr eaLnBrk="0" hangingPunct="0">
              <a:lnSpc>
                <a:spcPct val="90000"/>
              </a:lnSpc>
              <a:defRPr/>
            </a:pPr>
            <a:r>
              <a:rPr lang="en-US" sz="2000" b="1" dirty="0">
                <a:solidFill>
                  <a:schemeClr val="accent1">
                    <a:lumMod val="50000"/>
                  </a:schemeClr>
                </a:solidFill>
                <a:latin typeface="+mj-lt"/>
              </a:rPr>
              <a:t>. 	Deadline-driven projects, 	meetings, preparations</a:t>
            </a:r>
          </a:p>
        </p:txBody>
      </p:sp>
      <p:sp>
        <p:nvSpPr>
          <p:cNvPr id="9274" name="Text Box 58"/>
          <p:cNvSpPr txBox="1">
            <a:spLocks noChangeArrowheads="1"/>
          </p:cNvSpPr>
          <p:nvPr/>
        </p:nvSpPr>
        <p:spPr bwMode="auto">
          <a:xfrm>
            <a:off x="6121400" y="1536700"/>
            <a:ext cx="3200400" cy="2014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tabLst>
                <a:tab pos="346075" algn="l"/>
              </a:tabLst>
              <a:defRPr sz="2400">
                <a:solidFill>
                  <a:schemeClr val="tx1"/>
                </a:solidFill>
                <a:latin typeface="Times New Roman" charset="0"/>
                <a:ea typeface="ＭＳ Ｐゴシック" charset="0"/>
              </a:defRPr>
            </a:lvl1pPr>
            <a:lvl2pPr>
              <a:tabLst>
                <a:tab pos="346075" algn="l"/>
              </a:tabLst>
              <a:defRPr sz="2400">
                <a:solidFill>
                  <a:schemeClr val="tx1"/>
                </a:solidFill>
                <a:latin typeface="Times New Roman" charset="0"/>
                <a:ea typeface="ＭＳ Ｐゴシック" charset="0"/>
              </a:defRPr>
            </a:lvl2pPr>
            <a:lvl3pPr>
              <a:tabLst>
                <a:tab pos="346075" algn="l"/>
              </a:tabLst>
              <a:defRPr sz="2400">
                <a:solidFill>
                  <a:schemeClr val="tx1"/>
                </a:solidFill>
                <a:latin typeface="Times New Roman" charset="0"/>
                <a:ea typeface="ＭＳ Ｐゴシック" charset="0"/>
              </a:defRPr>
            </a:lvl3pPr>
            <a:lvl4pPr>
              <a:tabLst>
                <a:tab pos="346075" algn="l"/>
              </a:tabLst>
              <a:defRPr sz="2400">
                <a:solidFill>
                  <a:schemeClr val="tx1"/>
                </a:solidFill>
                <a:latin typeface="Times New Roman" charset="0"/>
                <a:ea typeface="ＭＳ Ｐゴシック" charset="0"/>
              </a:defRPr>
            </a:lvl4pPr>
            <a:lvl5pPr>
              <a:tabLst>
                <a:tab pos="346075" algn="l"/>
              </a:tabLst>
              <a:defRPr sz="2400">
                <a:solidFill>
                  <a:schemeClr val="tx1"/>
                </a:solidFill>
                <a:latin typeface="Times New Roman" charset="0"/>
                <a:ea typeface="ＭＳ Ｐゴシック" charset="0"/>
              </a:defRPr>
            </a:lvl5pPr>
            <a:lvl6pPr fontAlgn="base">
              <a:spcBef>
                <a:spcPct val="0"/>
              </a:spcBef>
              <a:spcAft>
                <a:spcPct val="0"/>
              </a:spcAft>
              <a:tabLst>
                <a:tab pos="346075" algn="l"/>
              </a:tabLst>
              <a:defRPr sz="2400">
                <a:solidFill>
                  <a:schemeClr val="tx1"/>
                </a:solidFill>
                <a:latin typeface="Times New Roman" charset="0"/>
                <a:ea typeface="ＭＳ Ｐゴシック" charset="0"/>
              </a:defRPr>
            </a:lvl6pPr>
            <a:lvl7pPr fontAlgn="base">
              <a:spcBef>
                <a:spcPct val="0"/>
              </a:spcBef>
              <a:spcAft>
                <a:spcPct val="0"/>
              </a:spcAft>
              <a:tabLst>
                <a:tab pos="346075" algn="l"/>
              </a:tabLst>
              <a:defRPr sz="2400">
                <a:solidFill>
                  <a:schemeClr val="tx1"/>
                </a:solidFill>
                <a:latin typeface="Times New Roman" charset="0"/>
                <a:ea typeface="ＭＳ Ｐゴシック" charset="0"/>
              </a:defRPr>
            </a:lvl7pPr>
            <a:lvl8pPr fontAlgn="base">
              <a:spcBef>
                <a:spcPct val="0"/>
              </a:spcBef>
              <a:spcAft>
                <a:spcPct val="0"/>
              </a:spcAft>
              <a:tabLst>
                <a:tab pos="346075" algn="l"/>
              </a:tabLst>
              <a:defRPr sz="2400">
                <a:solidFill>
                  <a:schemeClr val="tx1"/>
                </a:solidFill>
                <a:latin typeface="Times New Roman" charset="0"/>
                <a:ea typeface="ＭＳ Ｐゴシック" charset="0"/>
              </a:defRPr>
            </a:lvl8pPr>
            <a:lvl9pPr fontAlgn="base">
              <a:spcBef>
                <a:spcPct val="0"/>
              </a:spcBef>
              <a:spcAft>
                <a:spcPct val="0"/>
              </a:spcAft>
              <a:tabLst>
                <a:tab pos="346075" algn="l"/>
              </a:tabLst>
              <a:defRPr sz="2400">
                <a:solidFill>
                  <a:schemeClr val="tx1"/>
                </a:solidFill>
                <a:latin typeface="Times New Roman" charset="0"/>
                <a:ea typeface="ＭＳ Ｐゴシック" charset="0"/>
              </a:defRPr>
            </a:lvl9pPr>
          </a:lstStyle>
          <a:p>
            <a:pPr eaLnBrk="0" hangingPunct="0">
              <a:lnSpc>
                <a:spcPct val="90000"/>
              </a:lnSpc>
              <a:defRPr/>
            </a:pPr>
            <a:r>
              <a:rPr lang="en-US" sz="2000" b="1" dirty="0">
                <a:solidFill>
                  <a:schemeClr val="accent1">
                    <a:lumMod val="50000"/>
                  </a:schemeClr>
                </a:solidFill>
                <a:latin typeface="+mj-lt"/>
              </a:rPr>
              <a:t>. 	Preparation</a:t>
            </a:r>
          </a:p>
          <a:p>
            <a:pPr eaLnBrk="0" hangingPunct="0">
              <a:lnSpc>
                <a:spcPct val="90000"/>
              </a:lnSpc>
              <a:defRPr/>
            </a:pPr>
            <a:r>
              <a:rPr lang="en-US" sz="2000" b="1" dirty="0">
                <a:solidFill>
                  <a:schemeClr val="accent1">
                    <a:lumMod val="50000"/>
                  </a:schemeClr>
                </a:solidFill>
                <a:latin typeface="+mj-lt"/>
              </a:rPr>
              <a:t>. 	Prevention</a:t>
            </a:r>
          </a:p>
          <a:p>
            <a:pPr eaLnBrk="0" hangingPunct="0">
              <a:lnSpc>
                <a:spcPct val="90000"/>
              </a:lnSpc>
              <a:defRPr/>
            </a:pPr>
            <a:r>
              <a:rPr lang="en-US" sz="2000" b="1" dirty="0">
                <a:solidFill>
                  <a:schemeClr val="accent1">
                    <a:lumMod val="50000"/>
                  </a:schemeClr>
                </a:solidFill>
                <a:latin typeface="+mj-lt"/>
              </a:rPr>
              <a:t>. 	Values clarification</a:t>
            </a:r>
          </a:p>
          <a:p>
            <a:pPr eaLnBrk="0" hangingPunct="0">
              <a:lnSpc>
                <a:spcPct val="90000"/>
              </a:lnSpc>
              <a:defRPr/>
            </a:pPr>
            <a:r>
              <a:rPr lang="en-US" sz="2000" b="1" dirty="0">
                <a:solidFill>
                  <a:schemeClr val="accent1">
                    <a:lumMod val="50000"/>
                  </a:schemeClr>
                </a:solidFill>
                <a:latin typeface="+mj-lt"/>
              </a:rPr>
              <a:t>. 	Planning</a:t>
            </a:r>
          </a:p>
          <a:p>
            <a:pPr eaLnBrk="0" hangingPunct="0">
              <a:lnSpc>
                <a:spcPct val="90000"/>
              </a:lnSpc>
              <a:defRPr/>
            </a:pPr>
            <a:r>
              <a:rPr lang="en-US" sz="2000" b="1" dirty="0">
                <a:solidFill>
                  <a:schemeClr val="accent1">
                    <a:lumMod val="50000"/>
                  </a:schemeClr>
                </a:solidFill>
                <a:latin typeface="+mj-lt"/>
              </a:rPr>
              <a:t>. 	Relationship building</a:t>
            </a:r>
          </a:p>
          <a:p>
            <a:pPr eaLnBrk="0" hangingPunct="0">
              <a:lnSpc>
                <a:spcPct val="90000"/>
              </a:lnSpc>
              <a:defRPr/>
            </a:pPr>
            <a:r>
              <a:rPr lang="en-US" sz="2000" b="1" dirty="0">
                <a:solidFill>
                  <a:schemeClr val="accent1">
                    <a:lumMod val="50000"/>
                  </a:schemeClr>
                </a:solidFill>
                <a:latin typeface="+mj-lt"/>
              </a:rPr>
              <a:t>. 	True re-creation</a:t>
            </a:r>
          </a:p>
          <a:p>
            <a:pPr eaLnBrk="0" hangingPunct="0">
              <a:lnSpc>
                <a:spcPct val="90000"/>
              </a:lnSpc>
              <a:defRPr/>
            </a:pPr>
            <a:r>
              <a:rPr lang="en-US" sz="2000" b="1" dirty="0">
                <a:solidFill>
                  <a:schemeClr val="accent1">
                    <a:lumMod val="50000"/>
                  </a:schemeClr>
                </a:solidFill>
                <a:latin typeface="+mj-lt"/>
              </a:rPr>
              <a:t>. 	Empowerment</a:t>
            </a:r>
          </a:p>
        </p:txBody>
      </p:sp>
      <p:sp>
        <p:nvSpPr>
          <p:cNvPr id="9275" name="Text Box 59"/>
          <p:cNvSpPr txBox="1">
            <a:spLocks noChangeArrowheads="1"/>
          </p:cNvSpPr>
          <p:nvPr/>
        </p:nvSpPr>
        <p:spPr bwMode="auto">
          <a:xfrm>
            <a:off x="2921000" y="4432300"/>
            <a:ext cx="3200400"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tabLst>
                <a:tab pos="346075" algn="l"/>
              </a:tabLst>
              <a:defRPr sz="2400">
                <a:solidFill>
                  <a:schemeClr val="tx1"/>
                </a:solidFill>
                <a:latin typeface="Times New Roman" charset="0"/>
                <a:ea typeface="ＭＳ Ｐゴシック" charset="0"/>
              </a:defRPr>
            </a:lvl1pPr>
            <a:lvl2pPr>
              <a:tabLst>
                <a:tab pos="346075" algn="l"/>
              </a:tabLst>
              <a:defRPr sz="2400">
                <a:solidFill>
                  <a:schemeClr val="tx1"/>
                </a:solidFill>
                <a:latin typeface="Times New Roman" charset="0"/>
                <a:ea typeface="ＭＳ Ｐゴシック" charset="0"/>
              </a:defRPr>
            </a:lvl2pPr>
            <a:lvl3pPr>
              <a:tabLst>
                <a:tab pos="346075" algn="l"/>
              </a:tabLst>
              <a:defRPr sz="2400">
                <a:solidFill>
                  <a:schemeClr val="tx1"/>
                </a:solidFill>
                <a:latin typeface="Times New Roman" charset="0"/>
                <a:ea typeface="ＭＳ Ｐゴシック" charset="0"/>
              </a:defRPr>
            </a:lvl3pPr>
            <a:lvl4pPr>
              <a:tabLst>
                <a:tab pos="346075" algn="l"/>
              </a:tabLst>
              <a:defRPr sz="2400">
                <a:solidFill>
                  <a:schemeClr val="tx1"/>
                </a:solidFill>
                <a:latin typeface="Times New Roman" charset="0"/>
                <a:ea typeface="ＭＳ Ｐゴシック" charset="0"/>
              </a:defRPr>
            </a:lvl4pPr>
            <a:lvl5pPr>
              <a:tabLst>
                <a:tab pos="346075" algn="l"/>
              </a:tabLst>
              <a:defRPr sz="2400">
                <a:solidFill>
                  <a:schemeClr val="tx1"/>
                </a:solidFill>
                <a:latin typeface="Times New Roman" charset="0"/>
                <a:ea typeface="ＭＳ Ｐゴシック" charset="0"/>
              </a:defRPr>
            </a:lvl5pPr>
            <a:lvl6pPr fontAlgn="base">
              <a:spcBef>
                <a:spcPct val="0"/>
              </a:spcBef>
              <a:spcAft>
                <a:spcPct val="0"/>
              </a:spcAft>
              <a:tabLst>
                <a:tab pos="346075" algn="l"/>
              </a:tabLst>
              <a:defRPr sz="2400">
                <a:solidFill>
                  <a:schemeClr val="tx1"/>
                </a:solidFill>
                <a:latin typeface="Times New Roman" charset="0"/>
                <a:ea typeface="ＭＳ Ｐゴシック" charset="0"/>
              </a:defRPr>
            </a:lvl6pPr>
            <a:lvl7pPr fontAlgn="base">
              <a:spcBef>
                <a:spcPct val="0"/>
              </a:spcBef>
              <a:spcAft>
                <a:spcPct val="0"/>
              </a:spcAft>
              <a:tabLst>
                <a:tab pos="346075" algn="l"/>
              </a:tabLst>
              <a:defRPr sz="2400">
                <a:solidFill>
                  <a:schemeClr val="tx1"/>
                </a:solidFill>
                <a:latin typeface="Times New Roman" charset="0"/>
                <a:ea typeface="ＭＳ Ｐゴシック" charset="0"/>
              </a:defRPr>
            </a:lvl7pPr>
            <a:lvl8pPr fontAlgn="base">
              <a:spcBef>
                <a:spcPct val="0"/>
              </a:spcBef>
              <a:spcAft>
                <a:spcPct val="0"/>
              </a:spcAft>
              <a:tabLst>
                <a:tab pos="346075" algn="l"/>
              </a:tabLst>
              <a:defRPr sz="2400">
                <a:solidFill>
                  <a:schemeClr val="tx1"/>
                </a:solidFill>
                <a:latin typeface="Times New Roman" charset="0"/>
                <a:ea typeface="ＭＳ Ｐゴシック" charset="0"/>
              </a:defRPr>
            </a:lvl8pPr>
            <a:lvl9pPr fontAlgn="base">
              <a:spcBef>
                <a:spcPct val="0"/>
              </a:spcBef>
              <a:spcAft>
                <a:spcPct val="0"/>
              </a:spcAft>
              <a:tabLst>
                <a:tab pos="346075" algn="l"/>
              </a:tabLst>
              <a:defRPr sz="2400">
                <a:solidFill>
                  <a:schemeClr val="tx1"/>
                </a:solidFill>
                <a:latin typeface="Times New Roman" charset="0"/>
                <a:ea typeface="ＭＳ Ｐゴシック" charset="0"/>
              </a:defRPr>
            </a:lvl9pPr>
          </a:lstStyle>
          <a:p>
            <a:pPr eaLnBrk="0" hangingPunct="0">
              <a:lnSpc>
                <a:spcPct val="90000"/>
              </a:lnSpc>
              <a:defRPr/>
            </a:pPr>
            <a:r>
              <a:rPr lang="en-US" sz="2000" b="1" dirty="0">
                <a:solidFill>
                  <a:schemeClr val="accent1">
                    <a:lumMod val="50000"/>
                  </a:schemeClr>
                </a:solidFill>
                <a:latin typeface="+mj-lt"/>
              </a:rPr>
              <a:t>. 	Interruptions, some </a:t>
            </a:r>
          </a:p>
          <a:p>
            <a:pPr eaLnBrk="0" hangingPunct="0">
              <a:lnSpc>
                <a:spcPct val="90000"/>
              </a:lnSpc>
              <a:defRPr/>
            </a:pPr>
            <a:r>
              <a:rPr lang="en-US" sz="2000" b="1" dirty="0">
                <a:solidFill>
                  <a:schemeClr val="accent1">
                    <a:lumMod val="50000"/>
                  </a:schemeClr>
                </a:solidFill>
                <a:latin typeface="+mj-lt"/>
              </a:rPr>
              <a:t>	phone calls</a:t>
            </a:r>
          </a:p>
          <a:p>
            <a:pPr eaLnBrk="0" hangingPunct="0">
              <a:lnSpc>
                <a:spcPct val="90000"/>
              </a:lnSpc>
              <a:defRPr/>
            </a:pPr>
            <a:r>
              <a:rPr lang="en-US" sz="2000" b="1" dirty="0">
                <a:solidFill>
                  <a:schemeClr val="accent1">
                    <a:lumMod val="50000"/>
                  </a:schemeClr>
                </a:solidFill>
                <a:latin typeface="+mj-lt"/>
              </a:rPr>
              <a:t>. 	Some </a:t>
            </a:r>
            <a:r>
              <a:rPr lang="en-US" sz="2000" b="1" dirty="0" smtClean="0">
                <a:solidFill>
                  <a:schemeClr val="accent1">
                    <a:lumMod val="50000"/>
                  </a:schemeClr>
                </a:solidFill>
                <a:latin typeface="+mj-lt"/>
              </a:rPr>
              <a:t>mails, </a:t>
            </a:r>
            <a:r>
              <a:rPr lang="en-US" sz="2000" b="1" dirty="0">
                <a:solidFill>
                  <a:schemeClr val="accent1">
                    <a:lumMod val="50000"/>
                  </a:schemeClr>
                </a:solidFill>
                <a:latin typeface="+mj-lt"/>
              </a:rPr>
              <a:t>some reports </a:t>
            </a:r>
          </a:p>
          <a:p>
            <a:pPr eaLnBrk="0" hangingPunct="0">
              <a:lnSpc>
                <a:spcPct val="90000"/>
              </a:lnSpc>
              <a:defRPr/>
            </a:pPr>
            <a:r>
              <a:rPr lang="en-US" sz="2000" b="1" dirty="0">
                <a:solidFill>
                  <a:schemeClr val="accent1">
                    <a:lumMod val="50000"/>
                  </a:schemeClr>
                </a:solidFill>
                <a:latin typeface="+mj-lt"/>
              </a:rPr>
              <a:t>. 	Some meetings</a:t>
            </a:r>
          </a:p>
          <a:p>
            <a:pPr eaLnBrk="0" hangingPunct="0">
              <a:lnSpc>
                <a:spcPct val="90000"/>
              </a:lnSpc>
              <a:defRPr/>
            </a:pPr>
            <a:r>
              <a:rPr lang="en-US" sz="2000" b="1" dirty="0">
                <a:solidFill>
                  <a:schemeClr val="accent1">
                    <a:lumMod val="50000"/>
                  </a:schemeClr>
                </a:solidFill>
                <a:latin typeface="+mj-lt"/>
              </a:rPr>
              <a:t>. 	Many </a:t>
            </a:r>
            <a:r>
              <a:rPr lang="en-US" sz="2000" b="1" dirty="0" smtClean="0">
                <a:solidFill>
                  <a:schemeClr val="accent1">
                    <a:lumMod val="50000"/>
                  </a:schemeClr>
                </a:solidFill>
                <a:latin typeface="+mj-lt"/>
              </a:rPr>
              <a:t>close</a:t>
            </a:r>
            <a:endParaRPr lang="en-US" sz="2000" b="1" dirty="0">
              <a:solidFill>
                <a:schemeClr val="accent1">
                  <a:lumMod val="50000"/>
                </a:schemeClr>
              </a:solidFill>
              <a:latin typeface="+mj-lt"/>
            </a:endParaRPr>
          </a:p>
          <a:p>
            <a:pPr eaLnBrk="0" hangingPunct="0">
              <a:lnSpc>
                <a:spcPct val="90000"/>
              </a:lnSpc>
              <a:defRPr/>
            </a:pPr>
            <a:r>
              <a:rPr lang="en-US" sz="2000" b="1" dirty="0">
                <a:solidFill>
                  <a:schemeClr val="accent1">
                    <a:lumMod val="50000"/>
                  </a:schemeClr>
                </a:solidFill>
                <a:latin typeface="+mj-lt"/>
              </a:rPr>
              <a:t>	pressing matters</a:t>
            </a:r>
          </a:p>
          <a:p>
            <a:pPr eaLnBrk="0" hangingPunct="0">
              <a:lnSpc>
                <a:spcPct val="90000"/>
              </a:lnSpc>
              <a:defRPr/>
            </a:pPr>
            <a:r>
              <a:rPr lang="en-US" sz="2000" b="1" dirty="0">
                <a:solidFill>
                  <a:schemeClr val="accent1">
                    <a:lumMod val="50000"/>
                  </a:schemeClr>
                </a:solidFill>
                <a:latin typeface="+mj-lt"/>
              </a:rPr>
              <a:t>. 	Many popular activities</a:t>
            </a:r>
          </a:p>
        </p:txBody>
      </p:sp>
      <p:sp>
        <p:nvSpPr>
          <p:cNvPr id="9276" name="Text Box 60"/>
          <p:cNvSpPr txBox="1">
            <a:spLocks noChangeArrowheads="1"/>
          </p:cNvSpPr>
          <p:nvPr/>
        </p:nvSpPr>
        <p:spPr bwMode="auto">
          <a:xfrm>
            <a:off x="6121400" y="4432300"/>
            <a:ext cx="3200400" cy="1739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tabLst>
                <a:tab pos="346075" algn="l"/>
              </a:tabLst>
              <a:defRPr sz="2400">
                <a:solidFill>
                  <a:schemeClr val="tx1"/>
                </a:solidFill>
                <a:latin typeface="Haettenschweiler" panose="020B0706040902060204" pitchFamily="34" charset="0"/>
                <a:ea typeface="MS PGothic" panose="020B0600070205080204" pitchFamily="34" charset="-128"/>
              </a:defRPr>
            </a:lvl1pPr>
            <a:lvl2pPr marL="742950" indent="-285750" eaLnBrk="0" hangingPunct="0">
              <a:tabLst>
                <a:tab pos="346075" algn="l"/>
              </a:tabLst>
              <a:defRPr sz="2400">
                <a:solidFill>
                  <a:schemeClr val="tx1"/>
                </a:solidFill>
                <a:latin typeface="Haettenschweiler" panose="020B0706040902060204" pitchFamily="34" charset="0"/>
                <a:ea typeface="MS PGothic" panose="020B0600070205080204" pitchFamily="34" charset="-128"/>
              </a:defRPr>
            </a:lvl2pPr>
            <a:lvl3pPr marL="1143000" indent="-228600" eaLnBrk="0" hangingPunct="0">
              <a:tabLst>
                <a:tab pos="346075" algn="l"/>
              </a:tabLst>
              <a:defRPr sz="2400">
                <a:solidFill>
                  <a:schemeClr val="tx1"/>
                </a:solidFill>
                <a:latin typeface="Haettenschweiler" panose="020B0706040902060204" pitchFamily="34" charset="0"/>
                <a:ea typeface="MS PGothic" panose="020B0600070205080204" pitchFamily="34" charset="-128"/>
              </a:defRPr>
            </a:lvl3pPr>
            <a:lvl4pPr marL="1600200" indent="-228600" eaLnBrk="0" hangingPunct="0">
              <a:tabLst>
                <a:tab pos="346075" algn="l"/>
              </a:tabLst>
              <a:defRPr sz="2400">
                <a:solidFill>
                  <a:schemeClr val="tx1"/>
                </a:solidFill>
                <a:latin typeface="Haettenschweiler" panose="020B0706040902060204" pitchFamily="34" charset="0"/>
                <a:ea typeface="MS PGothic" panose="020B0600070205080204" pitchFamily="34" charset="-128"/>
              </a:defRPr>
            </a:lvl4pPr>
            <a:lvl5pPr marL="2057400" indent="-228600" eaLnBrk="0" hangingPunct="0">
              <a:tabLst>
                <a:tab pos="346075" algn="l"/>
              </a:tabLst>
              <a:defRPr sz="2400">
                <a:solidFill>
                  <a:schemeClr val="tx1"/>
                </a:solidFill>
                <a:latin typeface="Haettenschweiler" panose="020B0706040902060204" pitchFamily="34" charset="0"/>
                <a:ea typeface="MS PGothic" panose="020B0600070205080204" pitchFamily="34" charset="-128"/>
              </a:defRPr>
            </a:lvl5pPr>
            <a:lvl6pPr marL="2514600" indent="-228600" eaLnBrk="0" fontAlgn="base" hangingPunct="0">
              <a:spcBef>
                <a:spcPct val="0"/>
              </a:spcBef>
              <a:spcAft>
                <a:spcPct val="0"/>
              </a:spcAft>
              <a:tabLst>
                <a:tab pos="346075" algn="l"/>
              </a:tabLst>
              <a:defRPr sz="2400">
                <a:solidFill>
                  <a:schemeClr val="tx1"/>
                </a:solidFill>
                <a:latin typeface="Haettenschweiler" panose="020B0706040902060204" pitchFamily="34" charset="0"/>
                <a:ea typeface="MS PGothic" panose="020B0600070205080204" pitchFamily="34" charset="-128"/>
              </a:defRPr>
            </a:lvl6pPr>
            <a:lvl7pPr marL="2971800" indent="-228600" eaLnBrk="0" fontAlgn="base" hangingPunct="0">
              <a:spcBef>
                <a:spcPct val="0"/>
              </a:spcBef>
              <a:spcAft>
                <a:spcPct val="0"/>
              </a:spcAft>
              <a:tabLst>
                <a:tab pos="346075" algn="l"/>
              </a:tabLst>
              <a:defRPr sz="2400">
                <a:solidFill>
                  <a:schemeClr val="tx1"/>
                </a:solidFill>
                <a:latin typeface="Haettenschweiler" panose="020B0706040902060204" pitchFamily="34" charset="0"/>
                <a:ea typeface="MS PGothic" panose="020B0600070205080204" pitchFamily="34" charset="-128"/>
              </a:defRPr>
            </a:lvl7pPr>
            <a:lvl8pPr marL="3429000" indent="-228600" eaLnBrk="0" fontAlgn="base" hangingPunct="0">
              <a:spcBef>
                <a:spcPct val="0"/>
              </a:spcBef>
              <a:spcAft>
                <a:spcPct val="0"/>
              </a:spcAft>
              <a:tabLst>
                <a:tab pos="346075" algn="l"/>
              </a:tabLst>
              <a:defRPr sz="2400">
                <a:solidFill>
                  <a:schemeClr val="tx1"/>
                </a:solidFill>
                <a:latin typeface="Haettenschweiler" panose="020B0706040902060204" pitchFamily="34" charset="0"/>
                <a:ea typeface="MS PGothic" panose="020B0600070205080204" pitchFamily="34" charset="-128"/>
              </a:defRPr>
            </a:lvl8pPr>
            <a:lvl9pPr marL="3886200" indent="-228600" eaLnBrk="0" fontAlgn="base" hangingPunct="0">
              <a:spcBef>
                <a:spcPct val="0"/>
              </a:spcBef>
              <a:spcAft>
                <a:spcPct val="0"/>
              </a:spcAft>
              <a:tabLst>
                <a:tab pos="346075" algn="l"/>
              </a:tabLst>
              <a:defRPr sz="2400">
                <a:solidFill>
                  <a:schemeClr val="tx1"/>
                </a:solidFill>
                <a:latin typeface="Haettenschweiler" panose="020B0706040902060204" pitchFamily="34" charset="0"/>
                <a:ea typeface="MS PGothic" panose="020B0600070205080204" pitchFamily="34" charset="-128"/>
              </a:defRPr>
            </a:lvl9pPr>
          </a:lstStyle>
          <a:p>
            <a:pPr>
              <a:lnSpc>
                <a:spcPct val="90000"/>
              </a:lnSpc>
            </a:pPr>
            <a:r>
              <a:rPr lang="en-US" altLang="en-US" sz="2000" b="1" dirty="0">
                <a:solidFill>
                  <a:schemeClr val="accent1">
                    <a:lumMod val="50000"/>
                  </a:schemeClr>
                </a:solidFill>
                <a:latin typeface="+mj-lt"/>
              </a:rPr>
              <a:t>. 	Trivia, busywork</a:t>
            </a:r>
          </a:p>
          <a:p>
            <a:pPr>
              <a:lnSpc>
                <a:spcPct val="90000"/>
              </a:lnSpc>
            </a:pPr>
            <a:r>
              <a:rPr lang="en-US" altLang="en-US" sz="2000" b="1" dirty="0">
                <a:solidFill>
                  <a:schemeClr val="accent1">
                    <a:lumMod val="50000"/>
                  </a:schemeClr>
                </a:solidFill>
                <a:latin typeface="+mj-lt"/>
              </a:rPr>
              <a:t>. 	Some phone calls</a:t>
            </a:r>
          </a:p>
          <a:p>
            <a:pPr>
              <a:lnSpc>
                <a:spcPct val="90000"/>
              </a:lnSpc>
            </a:pPr>
            <a:r>
              <a:rPr lang="en-US" altLang="en-US" sz="2000" b="1" dirty="0">
                <a:solidFill>
                  <a:schemeClr val="accent1">
                    <a:lumMod val="50000"/>
                  </a:schemeClr>
                </a:solidFill>
                <a:latin typeface="+mj-lt"/>
              </a:rPr>
              <a:t>. 	Time wasters</a:t>
            </a:r>
          </a:p>
          <a:p>
            <a:pPr>
              <a:lnSpc>
                <a:spcPct val="90000"/>
              </a:lnSpc>
            </a:pPr>
            <a:r>
              <a:rPr lang="en-US" altLang="en-US" sz="2000" b="1" dirty="0">
                <a:solidFill>
                  <a:schemeClr val="accent1">
                    <a:lumMod val="50000"/>
                  </a:schemeClr>
                </a:solidFill>
                <a:latin typeface="+mj-lt"/>
              </a:rPr>
              <a:t>. 	</a:t>
            </a:r>
            <a:r>
              <a:rPr lang="ja-JP" altLang="en-US" sz="2000" b="1" dirty="0">
                <a:solidFill>
                  <a:schemeClr val="accent1">
                    <a:lumMod val="50000"/>
                  </a:schemeClr>
                </a:solidFill>
                <a:latin typeface="+mj-lt"/>
              </a:rPr>
              <a:t>“</a:t>
            </a:r>
            <a:r>
              <a:rPr lang="en-US" altLang="ja-JP" sz="2000" b="1" dirty="0">
                <a:solidFill>
                  <a:schemeClr val="accent1">
                    <a:lumMod val="50000"/>
                  </a:schemeClr>
                </a:solidFill>
                <a:latin typeface="+mj-lt"/>
              </a:rPr>
              <a:t>Escape</a:t>
            </a:r>
            <a:r>
              <a:rPr lang="ja-JP" altLang="en-US" sz="2000" b="1" dirty="0">
                <a:solidFill>
                  <a:schemeClr val="accent1">
                    <a:lumMod val="50000"/>
                  </a:schemeClr>
                </a:solidFill>
                <a:latin typeface="+mj-lt"/>
              </a:rPr>
              <a:t>”</a:t>
            </a:r>
            <a:r>
              <a:rPr lang="en-US" altLang="ja-JP" sz="2000" b="1" dirty="0">
                <a:solidFill>
                  <a:schemeClr val="accent1">
                    <a:lumMod val="50000"/>
                  </a:schemeClr>
                </a:solidFill>
                <a:latin typeface="+mj-lt"/>
              </a:rPr>
              <a:t> activities</a:t>
            </a:r>
          </a:p>
          <a:p>
            <a:pPr>
              <a:lnSpc>
                <a:spcPct val="90000"/>
              </a:lnSpc>
            </a:pPr>
            <a:r>
              <a:rPr lang="en-US" altLang="en-US" sz="2000" b="1" dirty="0">
                <a:solidFill>
                  <a:schemeClr val="accent1">
                    <a:lumMod val="50000"/>
                  </a:schemeClr>
                </a:solidFill>
                <a:latin typeface="+mj-lt"/>
              </a:rPr>
              <a:t>.	Irrelevant </a:t>
            </a:r>
            <a:r>
              <a:rPr lang="en-US" altLang="en-US" sz="2000" b="1" dirty="0" smtClean="0">
                <a:solidFill>
                  <a:schemeClr val="accent1">
                    <a:lumMod val="50000"/>
                  </a:schemeClr>
                </a:solidFill>
                <a:latin typeface="+mj-lt"/>
              </a:rPr>
              <a:t>mails</a:t>
            </a:r>
            <a:endParaRPr lang="en-US" altLang="en-US" sz="2000" b="1" dirty="0">
              <a:solidFill>
                <a:schemeClr val="accent1">
                  <a:lumMod val="50000"/>
                </a:schemeClr>
              </a:solidFill>
              <a:latin typeface="+mj-lt"/>
            </a:endParaRPr>
          </a:p>
          <a:p>
            <a:pPr>
              <a:lnSpc>
                <a:spcPct val="90000"/>
              </a:lnSpc>
            </a:pPr>
            <a:r>
              <a:rPr lang="en-US" altLang="en-US" sz="2000" b="1" dirty="0">
                <a:solidFill>
                  <a:schemeClr val="accent1">
                    <a:lumMod val="50000"/>
                  </a:schemeClr>
                </a:solidFill>
                <a:latin typeface="+mj-lt"/>
              </a:rPr>
              <a:t>. 	Excessive TV</a:t>
            </a:r>
          </a:p>
        </p:txBody>
      </p:sp>
      <p:sp>
        <p:nvSpPr>
          <p:cNvPr id="9277" name="Text Box 61"/>
          <p:cNvSpPr txBox="1">
            <a:spLocks noChangeArrowheads="1"/>
          </p:cNvSpPr>
          <p:nvPr/>
        </p:nvSpPr>
        <p:spPr bwMode="auto">
          <a:xfrm>
            <a:off x="2921000" y="960438"/>
            <a:ext cx="6858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Haettenschweiler" panose="020B0706040902060204" pitchFamily="34" charset="0"/>
                <a:ea typeface="MS PGothic" panose="020B0600070205080204" pitchFamily="34" charset="-128"/>
              </a:defRPr>
            </a:lvl1pPr>
            <a:lvl2pPr marL="742950" indent="-285750" eaLnBrk="0" hangingPunct="0">
              <a:defRPr sz="2400">
                <a:solidFill>
                  <a:schemeClr val="tx1"/>
                </a:solidFill>
                <a:latin typeface="Haettenschweiler" panose="020B0706040902060204" pitchFamily="34" charset="0"/>
                <a:ea typeface="MS PGothic" panose="020B0600070205080204" pitchFamily="34" charset="-128"/>
              </a:defRPr>
            </a:lvl2pPr>
            <a:lvl3pPr marL="1143000" indent="-228600" eaLnBrk="0" hangingPunct="0">
              <a:defRPr sz="2400">
                <a:solidFill>
                  <a:schemeClr val="tx1"/>
                </a:solidFill>
                <a:latin typeface="Haettenschweiler" panose="020B0706040902060204" pitchFamily="34" charset="0"/>
                <a:ea typeface="MS PGothic" panose="020B0600070205080204" pitchFamily="34" charset="-128"/>
              </a:defRPr>
            </a:lvl3pPr>
            <a:lvl4pPr marL="1600200" indent="-228600" eaLnBrk="0" hangingPunct="0">
              <a:defRPr sz="2400">
                <a:solidFill>
                  <a:schemeClr val="tx1"/>
                </a:solidFill>
                <a:latin typeface="Haettenschweiler" panose="020B0706040902060204" pitchFamily="34" charset="0"/>
                <a:ea typeface="MS PGothic" panose="020B0600070205080204" pitchFamily="34" charset="-128"/>
              </a:defRPr>
            </a:lvl4pPr>
            <a:lvl5pPr marL="2057400" indent="-228600" eaLnBrk="0" hangingPunct="0">
              <a:defRPr sz="2400">
                <a:solidFill>
                  <a:schemeClr val="tx1"/>
                </a:solidFill>
                <a:latin typeface="Haettenschweiler" panose="020B070604090206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9pPr>
          </a:lstStyle>
          <a:p>
            <a:pPr>
              <a:spcBef>
                <a:spcPct val="50000"/>
              </a:spcBef>
            </a:pPr>
            <a:r>
              <a:rPr lang="en-US" altLang="en-US" sz="3600" b="1">
                <a:solidFill>
                  <a:schemeClr val="accent1">
                    <a:lumMod val="50000"/>
                  </a:schemeClr>
                </a:solidFill>
                <a:effectLst>
                  <a:outerShdw blurRad="38100" dist="38100" dir="2700000" algn="tl">
                    <a:srgbClr val="000000"/>
                  </a:outerShdw>
                </a:effectLst>
                <a:latin typeface="+mj-lt"/>
              </a:rPr>
              <a:t>I</a:t>
            </a:r>
          </a:p>
        </p:txBody>
      </p:sp>
      <p:sp>
        <p:nvSpPr>
          <p:cNvPr id="9278" name="Text Box 62"/>
          <p:cNvSpPr txBox="1">
            <a:spLocks noChangeArrowheads="1"/>
          </p:cNvSpPr>
          <p:nvPr/>
        </p:nvSpPr>
        <p:spPr bwMode="auto">
          <a:xfrm>
            <a:off x="6121400" y="960438"/>
            <a:ext cx="6858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Haettenschweiler" panose="020B0706040902060204" pitchFamily="34" charset="0"/>
                <a:ea typeface="MS PGothic" panose="020B0600070205080204" pitchFamily="34" charset="-128"/>
              </a:defRPr>
            </a:lvl1pPr>
            <a:lvl2pPr marL="742950" indent="-285750" eaLnBrk="0" hangingPunct="0">
              <a:defRPr sz="2400">
                <a:solidFill>
                  <a:schemeClr val="tx1"/>
                </a:solidFill>
                <a:latin typeface="Haettenschweiler" panose="020B0706040902060204" pitchFamily="34" charset="0"/>
                <a:ea typeface="MS PGothic" panose="020B0600070205080204" pitchFamily="34" charset="-128"/>
              </a:defRPr>
            </a:lvl2pPr>
            <a:lvl3pPr marL="1143000" indent="-228600" eaLnBrk="0" hangingPunct="0">
              <a:defRPr sz="2400">
                <a:solidFill>
                  <a:schemeClr val="tx1"/>
                </a:solidFill>
                <a:latin typeface="Haettenschweiler" panose="020B0706040902060204" pitchFamily="34" charset="0"/>
                <a:ea typeface="MS PGothic" panose="020B0600070205080204" pitchFamily="34" charset="-128"/>
              </a:defRPr>
            </a:lvl3pPr>
            <a:lvl4pPr marL="1600200" indent="-228600" eaLnBrk="0" hangingPunct="0">
              <a:defRPr sz="2400">
                <a:solidFill>
                  <a:schemeClr val="tx1"/>
                </a:solidFill>
                <a:latin typeface="Haettenschweiler" panose="020B0706040902060204" pitchFamily="34" charset="0"/>
                <a:ea typeface="MS PGothic" panose="020B0600070205080204" pitchFamily="34" charset="-128"/>
              </a:defRPr>
            </a:lvl4pPr>
            <a:lvl5pPr marL="2057400" indent="-228600" eaLnBrk="0" hangingPunct="0">
              <a:defRPr sz="2400">
                <a:solidFill>
                  <a:schemeClr val="tx1"/>
                </a:solidFill>
                <a:latin typeface="Haettenschweiler" panose="020B070604090206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9pPr>
          </a:lstStyle>
          <a:p>
            <a:pPr>
              <a:spcBef>
                <a:spcPct val="50000"/>
              </a:spcBef>
            </a:pPr>
            <a:r>
              <a:rPr lang="en-US" altLang="en-US" sz="3600" b="1">
                <a:solidFill>
                  <a:schemeClr val="accent1">
                    <a:lumMod val="50000"/>
                  </a:schemeClr>
                </a:solidFill>
                <a:effectLst>
                  <a:outerShdw blurRad="38100" dist="38100" dir="2700000" algn="tl">
                    <a:srgbClr val="000000"/>
                  </a:outerShdw>
                </a:effectLst>
                <a:latin typeface="+mj-lt"/>
              </a:rPr>
              <a:t>II</a:t>
            </a:r>
          </a:p>
        </p:txBody>
      </p:sp>
      <p:sp>
        <p:nvSpPr>
          <p:cNvPr id="9279" name="Text Box 63"/>
          <p:cNvSpPr txBox="1">
            <a:spLocks noChangeArrowheads="1"/>
          </p:cNvSpPr>
          <p:nvPr/>
        </p:nvSpPr>
        <p:spPr bwMode="auto">
          <a:xfrm>
            <a:off x="2921000" y="3856038"/>
            <a:ext cx="8382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Haettenschweiler" panose="020B0706040902060204" pitchFamily="34" charset="0"/>
                <a:ea typeface="MS PGothic" panose="020B0600070205080204" pitchFamily="34" charset="-128"/>
              </a:defRPr>
            </a:lvl1pPr>
            <a:lvl2pPr marL="742950" indent="-285750" eaLnBrk="0" hangingPunct="0">
              <a:defRPr sz="2400">
                <a:solidFill>
                  <a:schemeClr val="tx1"/>
                </a:solidFill>
                <a:latin typeface="Haettenschweiler" panose="020B0706040902060204" pitchFamily="34" charset="0"/>
                <a:ea typeface="MS PGothic" panose="020B0600070205080204" pitchFamily="34" charset="-128"/>
              </a:defRPr>
            </a:lvl2pPr>
            <a:lvl3pPr marL="1143000" indent="-228600" eaLnBrk="0" hangingPunct="0">
              <a:defRPr sz="2400">
                <a:solidFill>
                  <a:schemeClr val="tx1"/>
                </a:solidFill>
                <a:latin typeface="Haettenschweiler" panose="020B0706040902060204" pitchFamily="34" charset="0"/>
                <a:ea typeface="MS PGothic" panose="020B0600070205080204" pitchFamily="34" charset="-128"/>
              </a:defRPr>
            </a:lvl3pPr>
            <a:lvl4pPr marL="1600200" indent="-228600" eaLnBrk="0" hangingPunct="0">
              <a:defRPr sz="2400">
                <a:solidFill>
                  <a:schemeClr val="tx1"/>
                </a:solidFill>
                <a:latin typeface="Haettenschweiler" panose="020B0706040902060204" pitchFamily="34" charset="0"/>
                <a:ea typeface="MS PGothic" panose="020B0600070205080204" pitchFamily="34" charset="-128"/>
              </a:defRPr>
            </a:lvl4pPr>
            <a:lvl5pPr marL="2057400" indent="-228600" eaLnBrk="0" hangingPunct="0">
              <a:defRPr sz="2400">
                <a:solidFill>
                  <a:schemeClr val="tx1"/>
                </a:solidFill>
                <a:latin typeface="Haettenschweiler" panose="020B070604090206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9pPr>
          </a:lstStyle>
          <a:p>
            <a:pPr>
              <a:spcBef>
                <a:spcPct val="50000"/>
              </a:spcBef>
            </a:pPr>
            <a:r>
              <a:rPr lang="en-US" altLang="en-US" sz="3600" b="1">
                <a:solidFill>
                  <a:schemeClr val="accent1">
                    <a:lumMod val="50000"/>
                  </a:schemeClr>
                </a:solidFill>
                <a:effectLst>
                  <a:outerShdw blurRad="38100" dist="38100" dir="2700000" algn="tl">
                    <a:srgbClr val="000000"/>
                  </a:outerShdw>
                </a:effectLst>
                <a:latin typeface="+mj-lt"/>
              </a:rPr>
              <a:t>III</a:t>
            </a:r>
          </a:p>
        </p:txBody>
      </p:sp>
      <p:sp>
        <p:nvSpPr>
          <p:cNvPr id="9280" name="Text Box 64"/>
          <p:cNvSpPr txBox="1">
            <a:spLocks noChangeArrowheads="1"/>
          </p:cNvSpPr>
          <p:nvPr/>
        </p:nvSpPr>
        <p:spPr bwMode="auto">
          <a:xfrm>
            <a:off x="6121400" y="3856038"/>
            <a:ext cx="8382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Haettenschweiler" panose="020B0706040902060204" pitchFamily="34" charset="0"/>
                <a:ea typeface="MS PGothic" panose="020B0600070205080204" pitchFamily="34" charset="-128"/>
              </a:defRPr>
            </a:lvl1pPr>
            <a:lvl2pPr marL="742950" indent="-285750" eaLnBrk="0" hangingPunct="0">
              <a:defRPr sz="2400">
                <a:solidFill>
                  <a:schemeClr val="tx1"/>
                </a:solidFill>
                <a:latin typeface="Haettenschweiler" panose="020B0706040902060204" pitchFamily="34" charset="0"/>
                <a:ea typeface="MS PGothic" panose="020B0600070205080204" pitchFamily="34" charset="-128"/>
              </a:defRPr>
            </a:lvl2pPr>
            <a:lvl3pPr marL="1143000" indent="-228600" eaLnBrk="0" hangingPunct="0">
              <a:defRPr sz="2400">
                <a:solidFill>
                  <a:schemeClr val="tx1"/>
                </a:solidFill>
                <a:latin typeface="Haettenschweiler" panose="020B0706040902060204" pitchFamily="34" charset="0"/>
                <a:ea typeface="MS PGothic" panose="020B0600070205080204" pitchFamily="34" charset="-128"/>
              </a:defRPr>
            </a:lvl3pPr>
            <a:lvl4pPr marL="1600200" indent="-228600" eaLnBrk="0" hangingPunct="0">
              <a:defRPr sz="2400">
                <a:solidFill>
                  <a:schemeClr val="tx1"/>
                </a:solidFill>
                <a:latin typeface="Haettenschweiler" panose="020B0706040902060204" pitchFamily="34" charset="0"/>
                <a:ea typeface="MS PGothic" panose="020B0600070205080204" pitchFamily="34" charset="-128"/>
              </a:defRPr>
            </a:lvl4pPr>
            <a:lvl5pPr marL="2057400" indent="-228600" eaLnBrk="0" hangingPunct="0">
              <a:defRPr sz="2400">
                <a:solidFill>
                  <a:schemeClr val="tx1"/>
                </a:solidFill>
                <a:latin typeface="Haettenschweiler" panose="020B070604090206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9pPr>
          </a:lstStyle>
          <a:p>
            <a:pPr>
              <a:spcBef>
                <a:spcPct val="50000"/>
              </a:spcBef>
            </a:pPr>
            <a:r>
              <a:rPr lang="en-US" altLang="en-US" sz="3600" b="1">
                <a:solidFill>
                  <a:schemeClr val="accent1">
                    <a:lumMod val="50000"/>
                  </a:schemeClr>
                </a:solidFill>
                <a:effectLst>
                  <a:outerShdw blurRad="38100" dist="38100" dir="2700000" algn="tl">
                    <a:srgbClr val="000000"/>
                  </a:outerShdw>
                </a:effectLst>
                <a:latin typeface="+mj-lt"/>
              </a:rPr>
              <a:t>IV</a:t>
            </a:r>
          </a:p>
        </p:txBody>
      </p:sp>
      <p:sp>
        <p:nvSpPr>
          <p:cNvPr id="9281" name="Line 65"/>
          <p:cNvSpPr>
            <a:spLocks noChangeShapeType="1"/>
          </p:cNvSpPr>
          <p:nvPr/>
        </p:nvSpPr>
        <p:spPr bwMode="auto">
          <a:xfrm>
            <a:off x="6045200" y="960438"/>
            <a:ext cx="0" cy="5638800"/>
          </a:xfrm>
          <a:prstGeom prst="line">
            <a:avLst/>
          </a:prstGeom>
          <a:noFill/>
          <a:ln w="28575">
            <a:solidFill>
              <a:schemeClr val="tx1">
                <a:lumMod val="65000"/>
                <a:lumOff val="35000"/>
              </a:schemeClr>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b="1">
              <a:solidFill>
                <a:srgbClr val="003399"/>
              </a:solidFill>
              <a:latin typeface="+mj-lt"/>
              <a:ea typeface="ＭＳ Ｐゴシック" charset="0"/>
            </a:endParaRPr>
          </a:p>
        </p:txBody>
      </p:sp>
      <p:sp>
        <p:nvSpPr>
          <p:cNvPr id="9282" name="Line 66"/>
          <p:cNvSpPr>
            <a:spLocks noChangeShapeType="1"/>
          </p:cNvSpPr>
          <p:nvPr/>
        </p:nvSpPr>
        <p:spPr bwMode="auto">
          <a:xfrm>
            <a:off x="2844800" y="3779838"/>
            <a:ext cx="6324600" cy="0"/>
          </a:xfrm>
          <a:prstGeom prst="line">
            <a:avLst/>
          </a:prstGeom>
          <a:noFill/>
          <a:ln w="28575">
            <a:solidFill>
              <a:schemeClr val="tx1">
                <a:lumMod val="65000"/>
                <a:lumOff val="35000"/>
              </a:schemeClr>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b="1">
              <a:solidFill>
                <a:srgbClr val="003399"/>
              </a:solidFill>
              <a:latin typeface="+mj-lt"/>
              <a:ea typeface="ＭＳ Ｐゴシック" charset="0"/>
            </a:endParaRPr>
          </a:p>
        </p:txBody>
      </p:sp>
      <p:sp>
        <p:nvSpPr>
          <p:cNvPr id="9283" name="Text Box 67"/>
          <p:cNvSpPr txBox="1">
            <a:spLocks noChangeArrowheads="1"/>
          </p:cNvSpPr>
          <p:nvPr/>
        </p:nvSpPr>
        <p:spPr bwMode="auto">
          <a:xfrm>
            <a:off x="3225800" y="533400"/>
            <a:ext cx="2514600" cy="427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Haettenschweiler" panose="020B0706040902060204" pitchFamily="34" charset="0"/>
                <a:ea typeface="MS PGothic" panose="020B0600070205080204" pitchFamily="34" charset="-128"/>
              </a:defRPr>
            </a:lvl1pPr>
            <a:lvl2pPr marL="742950" indent="-285750" eaLnBrk="0" hangingPunct="0">
              <a:defRPr sz="2400">
                <a:solidFill>
                  <a:schemeClr val="tx1"/>
                </a:solidFill>
                <a:latin typeface="Haettenschweiler" panose="020B0706040902060204" pitchFamily="34" charset="0"/>
                <a:ea typeface="MS PGothic" panose="020B0600070205080204" pitchFamily="34" charset="-128"/>
              </a:defRPr>
            </a:lvl2pPr>
            <a:lvl3pPr marL="1143000" indent="-228600" eaLnBrk="0" hangingPunct="0">
              <a:defRPr sz="2400">
                <a:solidFill>
                  <a:schemeClr val="tx1"/>
                </a:solidFill>
                <a:latin typeface="Haettenschweiler" panose="020B0706040902060204" pitchFamily="34" charset="0"/>
                <a:ea typeface="MS PGothic" panose="020B0600070205080204" pitchFamily="34" charset="-128"/>
              </a:defRPr>
            </a:lvl3pPr>
            <a:lvl4pPr marL="1600200" indent="-228600" eaLnBrk="0" hangingPunct="0">
              <a:defRPr sz="2400">
                <a:solidFill>
                  <a:schemeClr val="tx1"/>
                </a:solidFill>
                <a:latin typeface="Haettenschweiler" panose="020B0706040902060204" pitchFamily="34" charset="0"/>
                <a:ea typeface="MS PGothic" panose="020B0600070205080204" pitchFamily="34" charset="-128"/>
              </a:defRPr>
            </a:lvl4pPr>
            <a:lvl5pPr marL="2057400" indent="-228600" eaLnBrk="0" hangingPunct="0">
              <a:defRPr sz="2400">
                <a:solidFill>
                  <a:schemeClr val="tx1"/>
                </a:solidFill>
                <a:latin typeface="Haettenschweiler" panose="020B070604090206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9pPr>
          </a:lstStyle>
          <a:p>
            <a:pPr algn="ctr">
              <a:spcBef>
                <a:spcPct val="50000"/>
              </a:spcBef>
            </a:pPr>
            <a:r>
              <a:rPr lang="en-US" altLang="en-US" sz="2200" b="1" dirty="0">
                <a:solidFill>
                  <a:schemeClr val="accent1">
                    <a:lumMod val="50000"/>
                  </a:schemeClr>
                </a:solidFill>
                <a:latin typeface="+mj-lt"/>
              </a:rPr>
              <a:t>Urgent</a:t>
            </a:r>
          </a:p>
        </p:txBody>
      </p:sp>
      <p:sp>
        <p:nvSpPr>
          <p:cNvPr id="9284" name="Text Box 68"/>
          <p:cNvSpPr txBox="1">
            <a:spLocks noChangeArrowheads="1"/>
          </p:cNvSpPr>
          <p:nvPr/>
        </p:nvSpPr>
        <p:spPr bwMode="auto">
          <a:xfrm>
            <a:off x="6350000" y="533400"/>
            <a:ext cx="2514600" cy="427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Haettenschweiler" panose="020B0706040902060204" pitchFamily="34" charset="0"/>
                <a:ea typeface="MS PGothic" panose="020B0600070205080204" pitchFamily="34" charset="-128"/>
              </a:defRPr>
            </a:lvl1pPr>
            <a:lvl2pPr marL="742950" indent="-285750" eaLnBrk="0" hangingPunct="0">
              <a:defRPr sz="2400">
                <a:solidFill>
                  <a:schemeClr val="tx1"/>
                </a:solidFill>
                <a:latin typeface="Haettenschweiler" panose="020B0706040902060204" pitchFamily="34" charset="0"/>
                <a:ea typeface="MS PGothic" panose="020B0600070205080204" pitchFamily="34" charset="-128"/>
              </a:defRPr>
            </a:lvl2pPr>
            <a:lvl3pPr marL="1143000" indent="-228600" eaLnBrk="0" hangingPunct="0">
              <a:defRPr sz="2400">
                <a:solidFill>
                  <a:schemeClr val="tx1"/>
                </a:solidFill>
                <a:latin typeface="Haettenschweiler" panose="020B0706040902060204" pitchFamily="34" charset="0"/>
                <a:ea typeface="MS PGothic" panose="020B0600070205080204" pitchFamily="34" charset="-128"/>
              </a:defRPr>
            </a:lvl3pPr>
            <a:lvl4pPr marL="1600200" indent="-228600" eaLnBrk="0" hangingPunct="0">
              <a:defRPr sz="2400">
                <a:solidFill>
                  <a:schemeClr val="tx1"/>
                </a:solidFill>
                <a:latin typeface="Haettenschweiler" panose="020B0706040902060204" pitchFamily="34" charset="0"/>
                <a:ea typeface="MS PGothic" panose="020B0600070205080204" pitchFamily="34" charset="-128"/>
              </a:defRPr>
            </a:lvl4pPr>
            <a:lvl5pPr marL="2057400" indent="-228600" eaLnBrk="0" hangingPunct="0">
              <a:defRPr sz="2400">
                <a:solidFill>
                  <a:schemeClr val="tx1"/>
                </a:solidFill>
                <a:latin typeface="Haettenschweiler" panose="020B070604090206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9pPr>
          </a:lstStyle>
          <a:p>
            <a:pPr algn="ctr">
              <a:spcBef>
                <a:spcPct val="50000"/>
              </a:spcBef>
            </a:pPr>
            <a:r>
              <a:rPr lang="en-US" altLang="en-US" sz="2200" b="1" dirty="0">
                <a:solidFill>
                  <a:schemeClr val="accent1">
                    <a:lumMod val="50000"/>
                  </a:schemeClr>
                </a:solidFill>
                <a:latin typeface="+mj-lt"/>
              </a:rPr>
              <a:t>Not Urgent</a:t>
            </a:r>
          </a:p>
        </p:txBody>
      </p:sp>
      <p:sp>
        <p:nvSpPr>
          <p:cNvPr id="9285" name="Text Box 69"/>
          <p:cNvSpPr txBox="1">
            <a:spLocks noChangeArrowheads="1"/>
          </p:cNvSpPr>
          <p:nvPr/>
        </p:nvSpPr>
        <p:spPr bwMode="auto">
          <a:xfrm rot="16200000">
            <a:off x="1397794" y="2132806"/>
            <a:ext cx="2514600" cy="427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Haettenschweiler" panose="020B0706040902060204" pitchFamily="34" charset="0"/>
                <a:ea typeface="MS PGothic" panose="020B0600070205080204" pitchFamily="34" charset="-128"/>
              </a:defRPr>
            </a:lvl1pPr>
            <a:lvl2pPr marL="742950" indent="-285750" eaLnBrk="0" hangingPunct="0">
              <a:defRPr sz="2400">
                <a:solidFill>
                  <a:schemeClr val="tx1"/>
                </a:solidFill>
                <a:latin typeface="Haettenschweiler" panose="020B0706040902060204" pitchFamily="34" charset="0"/>
                <a:ea typeface="MS PGothic" panose="020B0600070205080204" pitchFamily="34" charset="-128"/>
              </a:defRPr>
            </a:lvl2pPr>
            <a:lvl3pPr marL="1143000" indent="-228600" eaLnBrk="0" hangingPunct="0">
              <a:defRPr sz="2400">
                <a:solidFill>
                  <a:schemeClr val="tx1"/>
                </a:solidFill>
                <a:latin typeface="Haettenschweiler" panose="020B0706040902060204" pitchFamily="34" charset="0"/>
                <a:ea typeface="MS PGothic" panose="020B0600070205080204" pitchFamily="34" charset="-128"/>
              </a:defRPr>
            </a:lvl3pPr>
            <a:lvl4pPr marL="1600200" indent="-228600" eaLnBrk="0" hangingPunct="0">
              <a:defRPr sz="2400">
                <a:solidFill>
                  <a:schemeClr val="tx1"/>
                </a:solidFill>
                <a:latin typeface="Haettenschweiler" panose="020B0706040902060204" pitchFamily="34" charset="0"/>
                <a:ea typeface="MS PGothic" panose="020B0600070205080204" pitchFamily="34" charset="-128"/>
              </a:defRPr>
            </a:lvl4pPr>
            <a:lvl5pPr marL="2057400" indent="-228600" eaLnBrk="0" hangingPunct="0">
              <a:defRPr sz="2400">
                <a:solidFill>
                  <a:schemeClr val="tx1"/>
                </a:solidFill>
                <a:latin typeface="Haettenschweiler" panose="020B070604090206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9pPr>
          </a:lstStyle>
          <a:p>
            <a:pPr algn="ctr">
              <a:spcBef>
                <a:spcPct val="50000"/>
              </a:spcBef>
            </a:pPr>
            <a:r>
              <a:rPr lang="en-US" altLang="en-US" sz="2200" b="1" dirty="0">
                <a:solidFill>
                  <a:schemeClr val="accent1">
                    <a:lumMod val="50000"/>
                  </a:schemeClr>
                </a:solidFill>
                <a:latin typeface="+mj-lt"/>
              </a:rPr>
              <a:t>Important</a:t>
            </a:r>
          </a:p>
        </p:txBody>
      </p:sp>
      <p:sp>
        <p:nvSpPr>
          <p:cNvPr id="9286" name="Text Box 70"/>
          <p:cNvSpPr txBox="1">
            <a:spLocks noChangeArrowheads="1"/>
          </p:cNvSpPr>
          <p:nvPr/>
        </p:nvSpPr>
        <p:spPr bwMode="auto">
          <a:xfrm rot="16200000">
            <a:off x="1397794" y="4952206"/>
            <a:ext cx="2514600" cy="427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Haettenschweiler" panose="020B0706040902060204" pitchFamily="34" charset="0"/>
                <a:ea typeface="MS PGothic" panose="020B0600070205080204" pitchFamily="34" charset="-128"/>
              </a:defRPr>
            </a:lvl1pPr>
            <a:lvl2pPr marL="742950" indent="-285750" eaLnBrk="0" hangingPunct="0">
              <a:defRPr sz="2400">
                <a:solidFill>
                  <a:schemeClr val="tx1"/>
                </a:solidFill>
                <a:latin typeface="Haettenschweiler" panose="020B0706040902060204" pitchFamily="34" charset="0"/>
                <a:ea typeface="MS PGothic" panose="020B0600070205080204" pitchFamily="34" charset="-128"/>
              </a:defRPr>
            </a:lvl2pPr>
            <a:lvl3pPr marL="1143000" indent="-228600" eaLnBrk="0" hangingPunct="0">
              <a:defRPr sz="2400">
                <a:solidFill>
                  <a:schemeClr val="tx1"/>
                </a:solidFill>
                <a:latin typeface="Haettenschweiler" panose="020B0706040902060204" pitchFamily="34" charset="0"/>
                <a:ea typeface="MS PGothic" panose="020B0600070205080204" pitchFamily="34" charset="-128"/>
              </a:defRPr>
            </a:lvl3pPr>
            <a:lvl4pPr marL="1600200" indent="-228600" eaLnBrk="0" hangingPunct="0">
              <a:defRPr sz="2400">
                <a:solidFill>
                  <a:schemeClr val="tx1"/>
                </a:solidFill>
                <a:latin typeface="Haettenschweiler" panose="020B0706040902060204" pitchFamily="34" charset="0"/>
                <a:ea typeface="MS PGothic" panose="020B0600070205080204" pitchFamily="34" charset="-128"/>
              </a:defRPr>
            </a:lvl4pPr>
            <a:lvl5pPr marL="2057400" indent="-228600" eaLnBrk="0" hangingPunct="0">
              <a:defRPr sz="2400">
                <a:solidFill>
                  <a:schemeClr val="tx1"/>
                </a:solidFill>
                <a:latin typeface="Haettenschweiler" panose="020B070604090206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9pPr>
          </a:lstStyle>
          <a:p>
            <a:pPr algn="ctr">
              <a:spcBef>
                <a:spcPct val="50000"/>
              </a:spcBef>
            </a:pPr>
            <a:r>
              <a:rPr lang="en-US" altLang="en-US" sz="2200" b="1">
                <a:solidFill>
                  <a:schemeClr val="accent1">
                    <a:lumMod val="50000"/>
                  </a:schemeClr>
                </a:solidFill>
                <a:latin typeface="+mj-lt"/>
              </a:rPr>
              <a:t>Not Important</a:t>
            </a:r>
          </a:p>
        </p:txBody>
      </p:sp>
      <p:sp>
        <p:nvSpPr>
          <p:cNvPr id="9287" name="Text Box 71"/>
          <p:cNvSpPr txBox="1">
            <a:spLocks noChangeArrowheads="1"/>
          </p:cNvSpPr>
          <p:nvPr/>
        </p:nvSpPr>
        <p:spPr bwMode="auto">
          <a:xfrm>
            <a:off x="2655093" y="7442"/>
            <a:ext cx="596601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Haettenschweiler" panose="020B0706040902060204" pitchFamily="34" charset="0"/>
                <a:ea typeface="MS PGothic" panose="020B0600070205080204" pitchFamily="34" charset="-128"/>
              </a:defRPr>
            </a:lvl1pPr>
            <a:lvl2pPr marL="742950" indent="-285750" eaLnBrk="0" hangingPunct="0">
              <a:defRPr sz="2400">
                <a:solidFill>
                  <a:schemeClr val="tx1"/>
                </a:solidFill>
                <a:latin typeface="Haettenschweiler" panose="020B0706040902060204" pitchFamily="34" charset="0"/>
                <a:ea typeface="MS PGothic" panose="020B0600070205080204" pitchFamily="34" charset="-128"/>
              </a:defRPr>
            </a:lvl2pPr>
            <a:lvl3pPr marL="1143000" indent="-228600" eaLnBrk="0" hangingPunct="0">
              <a:defRPr sz="2400">
                <a:solidFill>
                  <a:schemeClr val="tx1"/>
                </a:solidFill>
                <a:latin typeface="Haettenschweiler" panose="020B0706040902060204" pitchFamily="34" charset="0"/>
                <a:ea typeface="MS PGothic" panose="020B0600070205080204" pitchFamily="34" charset="-128"/>
              </a:defRPr>
            </a:lvl3pPr>
            <a:lvl4pPr marL="1600200" indent="-228600" eaLnBrk="0" hangingPunct="0">
              <a:defRPr sz="2400">
                <a:solidFill>
                  <a:schemeClr val="tx1"/>
                </a:solidFill>
                <a:latin typeface="Haettenschweiler" panose="020B0706040902060204" pitchFamily="34" charset="0"/>
                <a:ea typeface="MS PGothic" panose="020B0600070205080204" pitchFamily="34" charset="-128"/>
              </a:defRPr>
            </a:lvl4pPr>
            <a:lvl5pPr marL="2057400" indent="-228600" eaLnBrk="0" hangingPunct="0">
              <a:defRPr sz="2400">
                <a:solidFill>
                  <a:schemeClr val="tx1"/>
                </a:solidFill>
                <a:latin typeface="Haettenschweiler" panose="020B070604090206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Haettenschweiler" panose="020B0706040902060204" pitchFamily="34" charset="0"/>
                <a:ea typeface="MS PGothic" panose="020B0600070205080204" pitchFamily="34" charset="-128"/>
              </a:defRPr>
            </a:lvl9pPr>
          </a:lstStyle>
          <a:p>
            <a:pPr eaLnBrk="1" hangingPunct="1"/>
            <a:r>
              <a:rPr lang="en-US" altLang="en-US" b="1" dirty="0">
                <a:solidFill>
                  <a:schemeClr val="accent1">
                    <a:lumMod val="50000"/>
                  </a:schemeClr>
                </a:solidFill>
                <a:latin typeface="+mj-lt"/>
              </a:rPr>
              <a:t>Stephen Covey</a:t>
            </a:r>
            <a:r>
              <a:rPr lang="ja-JP" altLang="en-US" b="1" dirty="0">
                <a:solidFill>
                  <a:schemeClr val="accent1">
                    <a:lumMod val="50000"/>
                  </a:schemeClr>
                </a:solidFill>
                <a:latin typeface="+mj-lt"/>
              </a:rPr>
              <a:t>’</a:t>
            </a:r>
            <a:r>
              <a:rPr lang="en-US" altLang="ja-JP" b="1" dirty="0">
                <a:solidFill>
                  <a:schemeClr val="accent1">
                    <a:lumMod val="50000"/>
                  </a:schemeClr>
                </a:solidFill>
                <a:latin typeface="+mj-lt"/>
              </a:rPr>
              <a:t>s Time Management Matrix</a:t>
            </a:r>
            <a:endParaRPr lang="en-US" altLang="en-US" b="1" dirty="0">
              <a:solidFill>
                <a:schemeClr val="accent1">
                  <a:lumMod val="50000"/>
                </a:schemeClr>
              </a:solidFill>
              <a:latin typeface="+mj-lt"/>
            </a:endParaRPr>
          </a:p>
        </p:txBody>
      </p:sp>
    </p:spTree>
    <p:extLst>
      <p:ext uri="{BB962C8B-B14F-4D97-AF65-F5344CB8AC3E}">
        <p14:creationId xmlns:p14="http://schemas.microsoft.com/office/powerpoint/2010/main" val="408197262"/>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9272"/>
                                        </p:tgtEl>
                                        <p:attrNameLst>
                                          <p:attrName>style.visibility</p:attrName>
                                        </p:attrNameLst>
                                      </p:cBhvr>
                                      <p:to>
                                        <p:strVal val="visible"/>
                                      </p:to>
                                    </p:set>
                                    <p:animEffect transition="in" filter="strips(upLeft)">
                                      <p:cBhvr>
                                        <p:cTn id="7" dur="500"/>
                                        <p:tgtEl>
                                          <p:spTgt spid="9272"/>
                                        </p:tgtEl>
                                      </p:cBhvr>
                                    </p:animEffect>
                                  </p:childTnLst>
                                </p:cTn>
                              </p:par>
                            </p:childTnLst>
                          </p:cTn>
                        </p:par>
                        <p:par>
                          <p:cTn id="8" fill="hold" nodeType="afterGroup">
                            <p:stCondLst>
                              <p:cond delay="500"/>
                            </p:stCondLst>
                            <p:childTnLst>
                              <p:par>
                                <p:cTn id="9" presetID="17" presetClass="entr" presetSubtype="1" fill="hold" nodeType="afterEffect">
                                  <p:stCondLst>
                                    <p:cond delay="0"/>
                                  </p:stCondLst>
                                  <p:childTnLst>
                                    <p:set>
                                      <p:cBhvr>
                                        <p:cTn id="10" dur="1" fill="hold">
                                          <p:stCondLst>
                                            <p:cond delay="0"/>
                                          </p:stCondLst>
                                        </p:cTn>
                                        <p:tgtEl>
                                          <p:spTgt spid="9281"/>
                                        </p:tgtEl>
                                        <p:attrNameLst>
                                          <p:attrName>style.visibility</p:attrName>
                                        </p:attrNameLst>
                                      </p:cBhvr>
                                      <p:to>
                                        <p:strVal val="visible"/>
                                      </p:to>
                                    </p:set>
                                    <p:anim calcmode="lin" valueType="num">
                                      <p:cBhvr>
                                        <p:cTn id="11" dur="500" fill="hold"/>
                                        <p:tgtEl>
                                          <p:spTgt spid="9281"/>
                                        </p:tgtEl>
                                        <p:attrNameLst>
                                          <p:attrName>ppt_x</p:attrName>
                                        </p:attrNameLst>
                                      </p:cBhvr>
                                      <p:tavLst>
                                        <p:tav tm="0">
                                          <p:val>
                                            <p:strVal val="#ppt_x"/>
                                          </p:val>
                                        </p:tav>
                                        <p:tav tm="100000">
                                          <p:val>
                                            <p:strVal val="#ppt_x"/>
                                          </p:val>
                                        </p:tav>
                                      </p:tavLst>
                                    </p:anim>
                                    <p:anim calcmode="lin" valueType="num">
                                      <p:cBhvr>
                                        <p:cTn id="12" dur="500" fill="hold"/>
                                        <p:tgtEl>
                                          <p:spTgt spid="9281"/>
                                        </p:tgtEl>
                                        <p:attrNameLst>
                                          <p:attrName>ppt_y</p:attrName>
                                        </p:attrNameLst>
                                      </p:cBhvr>
                                      <p:tavLst>
                                        <p:tav tm="0">
                                          <p:val>
                                            <p:strVal val="#ppt_y-#ppt_h/2"/>
                                          </p:val>
                                        </p:tav>
                                        <p:tav tm="100000">
                                          <p:val>
                                            <p:strVal val="#ppt_y"/>
                                          </p:val>
                                        </p:tav>
                                      </p:tavLst>
                                    </p:anim>
                                    <p:anim calcmode="lin" valueType="num">
                                      <p:cBhvr>
                                        <p:cTn id="13" dur="500" fill="hold"/>
                                        <p:tgtEl>
                                          <p:spTgt spid="9281"/>
                                        </p:tgtEl>
                                        <p:attrNameLst>
                                          <p:attrName>ppt_w</p:attrName>
                                        </p:attrNameLst>
                                      </p:cBhvr>
                                      <p:tavLst>
                                        <p:tav tm="0">
                                          <p:val>
                                            <p:strVal val="#ppt_w"/>
                                          </p:val>
                                        </p:tav>
                                        <p:tav tm="100000">
                                          <p:val>
                                            <p:strVal val="#ppt_w"/>
                                          </p:val>
                                        </p:tav>
                                      </p:tavLst>
                                    </p:anim>
                                    <p:anim calcmode="lin" valueType="num">
                                      <p:cBhvr>
                                        <p:cTn id="14" dur="500" fill="hold"/>
                                        <p:tgtEl>
                                          <p:spTgt spid="9281"/>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000"/>
                            </p:stCondLst>
                            <p:childTnLst>
                              <p:par>
                                <p:cTn id="16" presetID="17" presetClass="entr" presetSubtype="8" fill="hold" nodeType="afterEffect">
                                  <p:stCondLst>
                                    <p:cond delay="0"/>
                                  </p:stCondLst>
                                  <p:childTnLst>
                                    <p:set>
                                      <p:cBhvr>
                                        <p:cTn id="17" dur="1" fill="hold">
                                          <p:stCondLst>
                                            <p:cond delay="0"/>
                                          </p:stCondLst>
                                        </p:cTn>
                                        <p:tgtEl>
                                          <p:spTgt spid="9282"/>
                                        </p:tgtEl>
                                        <p:attrNameLst>
                                          <p:attrName>style.visibility</p:attrName>
                                        </p:attrNameLst>
                                      </p:cBhvr>
                                      <p:to>
                                        <p:strVal val="visible"/>
                                      </p:to>
                                    </p:set>
                                    <p:anim calcmode="lin" valueType="num">
                                      <p:cBhvr>
                                        <p:cTn id="18" dur="500" fill="hold"/>
                                        <p:tgtEl>
                                          <p:spTgt spid="9282"/>
                                        </p:tgtEl>
                                        <p:attrNameLst>
                                          <p:attrName>ppt_x</p:attrName>
                                        </p:attrNameLst>
                                      </p:cBhvr>
                                      <p:tavLst>
                                        <p:tav tm="0">
                                          <p:val>
                                            <p:strVal val="#ppt_x-#ppt_w/2"/>
                                          </p:val>
                                        </p:tav>
                                        <p:tav tm="100000">
                                          <p:val>
                                            <p:strVal val="#ppt_x"/>
                                          </p:val>
                                        </p:tav>
                                      </p:tavLst>
                                    </p:anim>
                                    <p:anim calcmode="lin" valueType="num">
                                      <p:cBhvr>
                                        <p:cTn id="19" dur="500" fill="hold"/>
                                        <p:tgtEl>
                                          <p:spTgt spid="9282"/>
                                        </p:tgtEl>
                                        <p:attrNameLst>
                                          <p:attrName>ppt_y</p:attrName>
                                        </p:attrNameLst>
                                      </p:cBhvr>
                                      <p:tavLst>
                                        <p:tav tm="0">
                                          <p:val>
                                            <p:strVal val="#ppt_y"/>
                                          </p:val>
                                        </p:tav>
                                        <p:tav tm="100000">
                                          <p:val>
                                            <p:strVal val="#ppt_y"/>
                                          </p:val>
                                        </p:tav>
                                      </p:tavLst>
                                    </p:anim>
                                    <p:anim calcmode="lin" valueType="num">
                                      <p:cBhvr>
                                        <p:cTn id="20" dur="500" fill="hold"/>
                                        <p:tgtEl>
                                          <p:spTgt spid="9282"/>
                                        </p:tgtEl>
                                        <p:attrNameLst>
                                          <p:attrName>ppt_w</p:attrName>
                                        </p:attrNameLst>
                                      </p:cBhvr>
                                      <p:tavLst>
                                        <p:tav tm="0">
                                          <p:val>
                                            <p:fltVal val="0"/>
                                          </p:val>
                                        </p:tav>
                                        <p:tav tm="100000">
                                          <p:val>
                                            <p:strVal val="#ppt_w"/>
                                          </p:val>
                                        </p:tav>
                                      </p:tavLst>
                                    </p:anim>
                                    <p:anim calcmode="lin" valueType="num">
                                      <p:cBhvr>
                                        <p:cTn id="21" dur="500" fill="hold"/>
                                        <p:tgtEl>
                                          <p:spTgt spid="9282"/>
                                        </p:tgtEl>
                                        <p:attrNameLst>
                                          <p:attrName>ppt_h</p:attrName>
                                        </p:attrNameLst>
                                      </p:cBhvr>
                                      <p:tavLst>
                                        <p:tav tm="0">
                                          <p:val>
                                            <p:strVal val="#ppt_h"/>
                                          </p:val>
                                        </p:tav>
                                        <p:tav tm="100000">
                                          <p:val>
                                            <p:strVal val="#ppt_h"/>
                                          </p:val>
                                        </p:tav>
                                      </p:tavLst>
                                    </p:anim>
                                  </p:childTnLst>
                                </p:cTn>
                              </p:par>
                            </p:childTnLst>
                          </p:cTn>
                        </p:par>
                        <p:par>
                          <p:cTn id="22" fill="hold" nodeType="afterGroup">
                            <p:stCondLst>
                              <p:cond delay="1500"/>
                            </p:stCondLst>
                            <p:childTnLst>
                              <p:par>
                                <p:cTn id="23" presetID="9" presetClass="entr" presetSubtype="0" fill="hold" grpId="0" nodeType="afterEffect">
                                  <p:stCondLst>
                                    <p:cond delay="0"/>
                                  </p:stCondLst>
                                  <p:iterate type="wd">
                                    <p:tmPct val="100000"/>
                                  </p:iterate>
                                  <p:childTnLst>
                                    <p:set>
                                      <p:cBhvr>
                                        <p:cTn id="24" dur="1" fill="hold">
                                          <p:stCondLst>
                                            <p:cond delay="0"/>
                                          </p:stCondLst>
                                        </p:cTn>
                                        <p:tgtEl>
                                          <p:spTgt spid="9283"/>
                                        </p:tgtEl>
                                        <p:attrNameLst>
                                          <p:attrName>style.visibility</p:attrName>
                                        </p:attrNameLst>
                                      </p:cBhvr>
                                      <p:to>
                                        <p:strVal val="visible"/>
                                      </p:to>
                                    </p:set>
                                    <p:animEffect transition="in" filter="dissolve">
                                      <p:cBhvr>
                                        <p:cTn id="25" dur="300"/>
                                        <p:tgtEl>
                                          <p:spTgt spid="9283"/>
                                        </p:tgtEl>
                                      </p:cBhvr>
                                    </p:animEffect>
                                  </p:childTnLst>
                                </p:cTn>
                              </p:par>
                            </p:childTnLst>
                          </p:cTn>
                        </p:par>
                        <p:par>
                          <p:cTn id="26" fill="hold" nodeType="afterGroup">
                            <p:stCondLst>
                              <p:cond delay="1800"/>
                            </p:stCondLst>
                            <p:childTnLst>
                              <p:par>
                                <p:cTn id="27" presetID="9" presetClass="entr" presetSubtype="0" fill="hold" grpId="0" nodeType="afterEffect">
                                  <p:stCondLst>
                                    <p:cond delay="0"/>
                                  </p:stCondLst>
                                  <p:iterate type="wd">
                                    <p:tmPct val="100000"/>
                                  </p:iterate>
                                  <p:childTnLst>
                                    <p:set>
                                      <p:cBhvr>
                                        <p:cTn id="28" dur="1" fill="hold">
                                          <p:stCondLst>
                                            <p:cond delay="0"/>
                                          </p:stCondLst>
                                        </p:cTn>
                                        <p:tgtEl>
                                          <p:spTgt spid="9284"/>
                                        </p:tgtEl>
                                        <p:attrNameLst>
                                          <p:attrName>style.visibility</p:attrName>
                                        </p:attrNameLst>
                                      </p:cBhvr>
                                      <p:to>
                                        <p:strVal val="visible"/>
                                      </p:to>
                                    </p:set>
                                    <p:animEffect transition="in" filter="dissolve">
                                      <p:cBhvr>
                                        <p:cTn id="29" dur="300"/>
                                        <p:tgtEl>
                                          <p:spTgt spid="9284"/>
                                        </p:tgtEl>
                                      </p:cBhvr>
                                    </p:animEffect>
                                  </p:childTnLst>
                                </p:cTn>
                              </p:par>
                            </p:childTnLst>
                          </p:cTn>
                        </p:par>
                        <p:par>
                          <p:cTn id="30" fill="hold" nodeType="afterGroup">
                            <p:stCondLst>
                              <p:cond delay="2400"/>
                            </p:stCondLst>
                            <p:childTnLst>
                              <p:par>
                                <p:cTn id="31" presetID="9" presetClass="entr" presetSubtype="0" fill="hold" grpId="0" nodeType="afterEffect">
                                  <p:stCondLst>
                                    <p:cond delay="0"/>
                                  </p:stCondLst>
                                  <p:iterate type="wd">
                                    <p:tmPct val="100000"/>
                                  </p:iterate>
                                  <p:childTnLst>
                                    <p:set>
                                      <p:cBhvr>
                                        <p:cTn id="32" dur="1" fill="hold">
                                          <p:stCondLst>
                                            <p:cond delay="0"/>
                                          </p:stCondLst>
                                        </p:cTn>
                                        <p:tgtEl>
                                          <p:spTgt spid="9285"/>
                                        </p:tgtEl>
                                        <p:attrNameLst>
                                          <p:attrName>style.visibility</p:attrName>
                                        </p:attrNameLst>
                                      </p:cBhvr>
                                      <p:to>
                                        <p:strVal val="visible"/>
                                      </p:to>
                                    </p:set>
                                    <p:animEffect transition="in" filter="dissolve">
                                      <p:cBhvr>
                                        <p:cTn id="33" dur="300"/>
                                        <p:tgtEl>
                                          <p:spTgt spid="9285"/>
                                        </p:tgtEl>
                                      </p:cBhvr>
                                    </p:animEffect>
                                  </p:childTnLst>
                                </p:cTn>
                              </p:par>
                            </p:childTnLst>
                          </p:cTn>
                        </p:par>
                        <p:par>
                          <p:cTn id="34" fill="hold" nodeType="afterGroup">
                            <p:stCondLst>
                              <p:cond delay="2700"/>
                            </p:stCondLst>
                            <p:childTnLst>
                              <p:par>
                                <p:cTn id="35" presetID="9" presetClass="entr" presetSubtype="0" fill="hold" grpId="0" nodeType="afterEffect">
                                  <p:stCondLst>
                                    <p:cond delay="0"/>
                                  </p:stCondLst>
                                  <p:iterate type="wd">
                                    <p:tmPct val="100000"/>
                                  </p:iterate>
                                  <p:childTnLst>
                                    <p:set>
                                      <p:cBhvr>
                                        <p:cTn id="36" dur="1" fill="hold">
                                          <p:stCondLst>
                                            <p:cond delay="0"/>
                                          </p:stCondLst>
                                        </p:cTn>
                                        <p:tgtEl>
                                          <p:spTgt spid="9286"/>
                                        </p:tgtEl>
                                        <p:attrNameLst>
                                          <p:attrName>style.visibility</p:attrName>
                                        </p:attrNameLst>
                                      </p:cBhvr>
                                      <p:to>
                                        <p:strVal val="visible"/>
                                      </p:to>
                                    </p:set>
                                    <p:animEffect transition="in" filter="dissolve">
                                      <p:cBhvr>
                                        <p:cTn id="37" dur="300"/>
                                        <p:tgtEl>
                                          <p:spTgt spid="9286"/>
                                        </p:tgtEl>
                                      </p:cBhvr>
                                    </p:animEffect>
                                  </p:childTnLst>
                                </p:cTn>
                              </p:par>
                            </p:childTnLst>
                          </p:cTn>
                        </p:par>
                        <p:par>
                          <p:cTn id="38" fill="hold" nodeType="afterGroup">
                            <p:stCondLst>
                              <p:cond delay="3300"/>
                            </p:stCondLst>
                            <p:childTnLst>
                              <p:par>
                                <p:cTn id="39" presetID="19" presetClass="entr" presetSubtype="10" fill="hold" grpId="0" nodeType="afterEffect">
                                  <p:stCondLst>
                                    <p:cond delay="0"/>
                                  </p:stCondLst>
                                  <p:childTnLst>
                                    <p:set>
                                      <p:cBhvr>
                                        <p:cTn id="40" dur="1" fill="hold">
                                          <p:stCondLst>
                                            <p:cond delay="0"/>
                                          </p:stCondLst>
                                        </p:cTn>
                                        <p:tgtEl>
                                          <p:spTgt spid="9277"/>
                                        </p:tgtEl>
                                        <p:attrNameLst>
                                          <p:attrName>style.visibility</p:attrName>
                                        </p:attrNameLst>
                                      </p:cBhvr>
                                      <p:to>
                                        <p:strVal val="visible"/>
                                      </p:to>
                                    </p:set>
                                    <p:anim calcmode="lin" valueType="num">
                                      <p:cBhvr>
                                        <p:cTn id="41" dur="5000" fill="hold"/>
                                        <p:tgtEl>
                                          <p:spTgt spid="9277"/>
                                        </p:tgtEl>
                                        <p:attrNameLst>
                                          <p:attrName>ppt_w</p:attrName>
                                        </p:attrNameLst>
                                      </p:cBhvr>
                                      <p:tavLst>
                                        <p:tav tm="0" fmla="#ppt_w*sin(2.5*pi*$)">
                                          <p:val>
                                            <p:fltVal val="0"/>
                                          </p:val>
                                        </p:tav>
                                        <p:tav tm="100000">
                                          <p:val>
                                            <p:fltVal val="1"/>
                                          </p:val>
                                        </p:tav>
                                      </p:tavLst>
                                    </p:anim>
                                    <p:anim calcmode="lin" valueType="num">
                                      <p:cBhvr>
                                        <p:cTn id="42" dur="5000" fill="hold"/>
                                        <p:tgtEl>
                                          <p:spTgt spid="9277"/>
                                        </p:tgtEl>
                                        <p:attrNameLst>
                                          <p:attrName>ppt_h</p:attrName>
                                        </p:attrNameLst>
                                      </p:cBhvr>
                                      <p:tavLst>
                                        <p:tav tm="0">
                                          <p:val>
                                            <p:strVal val="#ppt_h"/>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5" presetClass="entr" presetSubtype="10" fill="hold" grpId="0" nodeType="clickEffect">
                                  <p:stCondLst>
                                    <p:cond delay="0"/>
                                  </p:stCondLst>
                                  <p:iterate type="wd">
                                    <p:tmPct val="100000"/>
                                  </p:iterate>
                                  <p:childTnLst>
                                    <p:set>
                                      <p:cBhvr>
                                        <p:cTn id="46" dur="1" fill="hold">
                                          <p:stCondLst>
                                            <p:cond delay="0"/>
                                          </p:stCondLst>
                                        </p:cTn>
                                        <p:tgtEl>
                                          <p:spTgt spid="9273"/>
                                        </p:tgtEl>
                                        <p:attrNameLst>
                                          <p:attrName>style.visibility</p:attrName>
                                        </p:attrNameLst>
                                      </p:cBhvr>
                                      <p:to>
                                        <p:strVal val="visible"/>
                                      </p:to>
                                    </p:set>
                                    <p:animEffect transition="in" filter="checkerboard(across)">
                                      <p:cBhvr>
                                        <p:cTn id="47" dur="300"/>
                                        <p:tgtEl>
                                          <p:spTgt spid="9273"/>
                                        </p:tgtEl>
                                      </p:cBhvr>
                                    </p:animEffect>
                                  </p:childTnLst>
                                </p:cTn>
                              </p:par>
                            </p:childTnLst>
                          </p:cTn>
                        </p:par>
                        <p:par>
                          <p:cTn id="48" fill="hold" nodeType="afterGroup">
                            <p:stCondLst>
                              <p:cond delay="3600"/>
                            </p:stCondLst>
                            <p:childTnLst>
                              <p:par>
                                <p:cTn id="49" presetID="19" presetClass="entr" presetSubtype="10" fill="hold" grpId="0" nodeType="afterEffect">
                                  <p:stCondLst>
                                    <p:cond delay="0"/>
                                  </p:stCondLst>
                                  <p:childTnLst>
                                    <p:set>
                                      <p:cBhvr>
                                        <p:cTn id="50" dur="1" fill="hold">
                                          <p:stCondLst>
                                            <p:cond delay="0"/>
                                          </p:stCondLst>
                                        </p:cTn>
                                        <p:tgtEl>
                                          <p:spTgt spid="9278"/>
                                        </p:tgtEl>
                                        <p:attrNameLst>
                                          <p:attrName>style.visibility</p:attrName>
                                        </p:attrNameLst>
                                      </p:cBhvr>
                                      <p:to>
                                        <p:strVal val="visible"/>
                                      </p:to>
                                    </p:set>
                                    <p:anim calcmode="lin" valueType="num">
                                      <p:cBhvr>
                                        <p:cTn id="51" dur="5000" fill="hold"/>
                                        <p:tgtEl>
                                          <p:spTgt spid="9278"/>
                                        </p:tgtEl>
                                        <p:attrNameLst>
                                          <p:attrName>ppt_w</p:attrName>
                                        </p:attrNameLst>
                                      </p:cBhvr>
                                      <p:tavLst>
                                        <p:tav tm="0" fmla="#ppt_w*sin(2.5*pi*$)">
                                          <p:val>
                                            <p:fltVal val="0"/>
                                          </p:val>
                                        </p:tav>
                                        <p:tav tm="100000">
                                          <p:val>
                                            <p:fltVal val="1"/>
                                          </p:val>
                                        </p:tav>
                                      </p:tavLst>
                                    </p:anim>
                                    <p:anim calcmode="lin" valueType="num">
                                      <p:cBhvr>
                                        <p:cTn id="52" dur="5000" fill="hold"/>
                                        <p:tgtEl>
                                          <p:spTgt spid="9278"/>
                                        </p:tgtEl>
                                        <p:attrNameLst>
                                          <p:attrName>ppt_h</p:attrName>
                                        </p:attrNameLst>
                                      </p:cBhvr>
                                      <p:tavLst>
                                        <p:tav tm="0">
                                          <p:val>
                                            <p:strVal val="#ppt_h"/>
                                          </p:val>
                                        </p:tav>
                                        <p:tav tm="100000">
                                          <p:val>
                                            <p:strVal val="#ppt_h"/>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5" presetClass="entr" presetSubtype="10" fill="hold" grpId="0" nodeType="clickEffect">
                                  <p:stCondLst>
                                    <p:cond delay="0"/>
                                  </p:stCondLst>
                                  <p:iterate type="wd">
                                    <p:tmPct val="100000"/>
                                  </p:iterate>
                                  <p:childTnLst>
                                    <p:set>
                                      <p:cBhvr>
                                        <p:cTn id="56" dur="1" fill="hold">
                                          <p:stCondLst>
                                            <p:cond delay="0"/>
                                          </p:stCondLst>
                                        </p:cTn>
                                        <p:tgtEl>
                                          <p:spTgt spid="9274"/>
                                        </p:tgtEl>
                                        <p:attrNameLst>
                                          <p:attrName>style.visibility</p:attrName>
                                        </p:attrNameLst>
                                      </p:cBhvr>
                                      <p:to>
                                        <p:strVal val="visible"/>
                                      </p:to>
                                    </p:set>
                                    <p:animEffect transition="in" filter="checkerboard(across)">
                                      <p:cBhvr>
                                        <p:cTn id="57" dur="300"/>
                                        <p:tgtEl>
                                          <p:spTgt spid="9274"/>
                                        </p:tgtEl>
                                      </p:cBhvr>
                                    </p:animEffect>
                                  </p:childTnLst>
                                </p:cTn>
                              </p:par>
                            </p:childTnLst>
                          </p:cTn>
                        </p:par>
                        <p:par>
                          <p:cTn id="58" fill="hold" nodeType="afterGroup">
                            <p:stCondLst>
                              <p:cond delay="5100"/>
                            </p:stCondLst>
                            <p:childTnLst>
                              <p:par>
                                <p:cTn id="59" presetID="19" presetClass="entr" presetSubtype="10" fill="hold" grpId="0" nodeType="afterEffect">
                                  <p:stCondLst>
                                    <p:cond delay="0"/>
                                  </p:stCondLst>
                                  <p:childTnLst>
                                    <p:set>
                                      <p:cBhvr>
                                        <p:cTn id="60" dur="1" fill="hold">
                                          <p:stCondLst>
                                            <p:cond delay="0"/>
                                          </p:stCondLst>
                                        </p:cTn>
                                        <p:tgtEl>
                                          <p:spTgt spid="9279"/>
                                        </p:tgtEl>
                                        <p:attrNameLst>
                                          <p:attrName>style.visibility</p:attrName>
                                        </p:attrNameLst>
                                      </p:cBhvr>
                                      <p:to>
                                        <p:strVal val="visible"/>
                                      </p:to>
                                    </p:set>
                                    <p:anim calcmode="lin" valueType="num">
                                      <p:cBhvr>
                                        <p:cTn id="61" dur="5000" fill="hold"/>
                                        <p:tgtEl>
                                          <p:spTgt spid="9279"/>
                                        </p:tgtEl>
                                        <p:attrNameLst>
                                          <p:attrName>ppt_w</p:attrName>
                                        </p:attrNameLst>
                                      </p:cBhvr>
                                      <p:tavLst>
                                        <p:tav tm="0" fmla="#ppt_w*sin(2.5*pi*$)">
                                          <p:val>
                                            <p:fltVal val="0"/>
                                          </p:val>
                                        </p:tav>
                                        <p:tav tm="100000">
                                          <p:val>
                                            <p:fltVal val="1"/>
                                          </p:val>
                                        </p:tav>
                                      </p:tavLst>
                                    </p:anim>
                                    <p:anim calcmode="lin" valueType="num">
                                      <p:cBhvr>
                                        <p:cTn id="62" dur="5000" fill="hold"/>
                                        <p:tgtEl>
                                          <p:spTgt spid="9279"/>
                                        </p:tgtEl>
                                        <p:attrNameLst>
                                          <p:attrName>ppt_h</p:attrName>
                                        </p:attrNameLst>
                                      </p:cBhvr>
                                      <p:tavLst>
                                        <p:tav tm="0">
                                          <p:val>
                                            <p:strVal val="#ppt_h"/>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5" presetClass="entr" presetSubtype="10" fill="hold" grpId="0" nodeType="clickEffect">
                                  <p:stCondLst>
                                    <p:cond delay="0"/>
                                  </p:stCondLst>
                                  <p:iterate type="wd">
                                    <p:tmPct val="100000"/>
                                  </p:iterate>
                                  <p:childTnLst>
                                    <p:set>
                                      <p:cBhvr>
                                        <p:cTn id="66" dur="1" fill="hold">
                                          <p:stCondLst>
                                            <p:cond delay="0"/>
                                          </p:stCondLst>
                                        </p:cTn>
                                        <p:tgtEl>
                                          <p:spTgt spid="9275"/>
                                        </p:tgtEl>
                                        <p:attrNameLst>
                                          <p:attrName>style.visibility</p:attrName>
                                        </p:attrNameLst>
                                      </p:cBhvr>
                                      <p:to>
                                        <p:strVal val="visible"/>
                                      </p:to>
                                    </p:set>
                                    <p:animEffect transition="in" filter="checkerboard(across)">
                                      <p:cBhvr>
                                        <p:cTn id="67" dur="300"/>
                                        <p:tgtEl>
                                          <p:spTgt spid="9275"/>
                                        </p:tgtEl>
                                      </p:cBhvr>
                                    </p:animEffect>
                                  </p:childTnLst>
                                </p:cTn>
                              </p:par>
                            </p:childTnLst>
                          </p:cTn>
                        </p:par>
                        <p:par>
                          <p:cTn id="68" fill="hold" nodeType="afterGroup">
                            <p:stCondLst>
                              <p:cond delay="7200"/>
                            </p:stCondLst>
                            <p:childTnLst>
                              <p:par>
                                <p:cTn id="69" presetID="19" presetClass="entr" presetSubtype="10" fill="hold" grpId="0" nodeType="afterEffect">
                                  <p:stCondLst>
                                    <p:cond delay="0"/>
                                  </p:stCondLst>
                                  <p:childTnLst>
                                    <p:set>
                                      <p:cBhvr>
                                        <p:cTn id="70" dur="1" fill="hold">
                                          <p:stCondLst>
                                            <p:cond delay="0"/>
                                          </p:stCondLst>
                                        </p:cTn>
                                        <p:tgtEl>
                                          <p:spTgt spid="9280"/>
                                        </p:tgtEl>
                                        <p:attrNameLst>
                                          <p:attrName>style.visibility</p:attrName>
                                        </p:attrNameLst>
                                      </p:cBhvr>
                                      <p:to>
                                        <p:strVal val="visible"/>
                                      </p:to>
                                    </p:set>
                                    <p:anim calcmode="lin" valueType="num">
                                      <p:cBhvr>
                                        <p:cTn id="71" dur="5000" fill="hold"/>
                                        <p:tgtEl>
                                          <p:spTgt spid="9280"/>
                                        </p:tgtEl>
                                        <p:attrNameLst>
                                          <p:attrName>ppt_w</p:attrName>
                                        </p:attrNameLst>
                                      </p:cBhvr>
                                      <p:tavLst>
                                        <p:tav tm="0" fmla="#ppt_w*sin(2.5*pi*$)">
                                          <p:val>
                                            <p:fltVal val="0"/>
                                          </p:val>
                                        </p:tav>
                                        <p:tav tm="100000">
                                          <p:val>
                                            <p:fltVal val="1"/>
                                          </p:val>
                                        </p:tav>
                                      </p:tavLst>
                                    </p:anim>
                                    <p:anim calcmode="lin" valueType="num">
                                      <p:cBhvr>
                                        <p:cTn id="72" dur="5000" fill="hold"/>
                                        <p:tgtEl>
                                          <p:spTgt spid="9280"/>
                                        </p:tgtEl>
                                        <p:attrNameLst>
                                          <p:attrName>ppt_h</p:attrName>
                                        </p:attrNameLst>
                                      </p:cBhvr>
                                      <p:tavLst>
                                        <p:tav tm="0">
                                          <p:val>
                                            <p:strVal val="#ppt_h"/>
                                          </p:val>
                                        </p:tav>
                                        <p:tav tm="100000">
                                          <p:val>
                                            <p:strVal val="#ppt_h"/>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5" presetClass="entr" presetSubtype="10" fill="hold" grpId="0" nodeType="clickEffect">
                                  <p:stCondLst>
                                    <p:cond delay="0"/>
                                  </p:stCondLst>
                                  <p:iterate type="wd">
                                    <p:tmPct val="100000"/>
                                  </p:iterate>
                                  <p:childTnLst>
                                    <p:set>
                                      <p:cBhvr>
                                        <p:cTn id="76" dur="1" fill="hold">
                                          <p:stCondLst>
                                            <p:cond delay="0"/>
                                          </p:stCondLst>
                                        </p:cTn>
                                        <p:tgtEl>
                                          <p:spTgt spid="9276"/>
                                        </p:tgtEl>
                                        <p:attrNameLst>
                                          <p:attrName>style.visibility</p:attrName>
                                        </p:attrNameLst>
                                      </p:cBhvr>
                                      <p:to>
                                        <p:strVal val="visible"/>
                                      </p:to>
                                    </p:set>
                                    <p:animEffect transition="in" filter="checkerboard(across)">
                                      <p:cBhvr>
                                        <p:cTn id="77" dur="300"/>
                                        <p:tgtEl>
                                          <p:spTgt spid="9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2" grpId="0" animBg="1"/>
      <p:bldP spid="9273" grpId="0" autoUpdateAnimBg="0"/>
      <p:bldP spid="9274" grpId="0" autoUpdateAnimBg="0"/>
      <p:bldP spid="9275" grpId="0" autoUpdateAnimBg="0"/>
      <p:bldP spid="9276" grpId="0" autoUpdateAnimBg="0"/>
      <p:bldP spid="9277" grpId="0" autoUpdateAnimBg="0"/>
      <p:bldP spid="9278" grpId="0" autoUpdateAnimBg="0"/>
      <p:bldP spid="9279" grpId="0" autoUpdateAnimBg="0"/>
      <p:bldP spid="9280" grpId="0" autoUpdateAnimBg="0"/>
      <p:bldP spid="9283" grpId="0" autoUpdateAnimBg="0"/>
      <p:bldP spid="9284" grpId="0" autoUpdateAnimBg="0"/>
      <p:bldP spid="9285" grpId="0" autoUpdateAnimBg="0"/>
      <p:bldP spid="9286"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E4BCF9AA-0805-4374-85B6-3B9E318408C5}" type="slidenum">
              <a:rPr lang="en-US" altLang="en-US"/>
              <a:pPr/>
              <a:t>24</a:t>
            </a:fld>
            <a:endParaRPr lang="en-US" altLang="en-US"/>
          </a:p>
        </p:txBody>
      </p:sp>
      <p:sp>
        <p:nvSpPr>
          <p:cNvPr id="19458" name="Rectangle 2"/>
          <p:cNvSpPr>
            <a:spLocks noGrp="1" noChangeArrowheads="1"/>
          </p:cNvSpPr>
          <p:nvPr>
            <p:ph type="title"/>
          </p:nvPr>
        </p:nvSpPr>
        <p:spPr/>
        <p:txBody>
          <a:bodyPr/>
          <a:lstStyle/>
          <a:p>
            <a:r>
              <a:rPr lang="en-US" altLang="en-US" b="1" dirty="0">
                <a:solidFill>
                  <a:schemeClr val="accent1">
                    <a:lumMod val="50000"/>
                  </a:schemeClr>
                </a:solidFill>
              </a:rPr>
              <a:t>TO Do Lists</a:t>
            </a:r>
          </a:p>
        </p:txBody>
      </p:sp>
      <p:sp>
        <p:nvSpPr>
          <p:cNvPr id="19459" name="Rectangle 3"/>
          <p:cNvSpPr>
            <a:spLocks noGrp="1" noChangeArrowheads="1"/>
          </p:cNvSpPr>
          <p:nvPr>
            <p:ph type="body" idx="1"/>
          </p:nvPr>
        </p:nvSpPr>
        <p:spPr>
          <a:xfrm>
            <a:off x="1484310" y="1945105"/>
            <a:ext cx="10018713" cy="3565257"/>
          </a:xfrm>
        </p:spPr>
        <p:txBody>
          <a:bodyPr>
            <a:noAutofit/>
          </a:bodyPr>
          <a:lstStyle/>
          <a:p>
            <a:r>
              <a:rPr lang="en-US" altLang="en-US" sz="3600" dirty="0">
                <a:solidFill>
                  <a:schemeClr val="accent1">
                    <a:lumMod val="50000"/>
                  </a:schemeClr>
                </a:solidFill>
              </a:rPr>
              <a:t>Break things down into small </a:t>
            </a:r>
            <a:r>
              <a:rPr lang="en-US" altLang="en-US" sz="3600" dirty="0" smtClean="0">
                <a:solidFill>
                  <a:schemeClr val="accent1">
                    <a:lumMod val="50000"/>
                  </a:schemeClr>
                </a:solidFill>
              </a:rPr>
              <a:t>steps</a:t>
            </a:r>
          </a:p>
          <a:p>
            <a:endParaRPr lang="en-US" altLang="en-US" sz="3600" dirty="0">
              <a:solidFill>
                <a:schemeClr val="accent1">
                  <a:lumMod val="50000"/>
                </a:schemeClr>
              </a:solidFill>
            </a:endParaRPr>
          </a:p>
          <a:p>
            <a:r>
              <a:rPr lang="en-US" altLang="en-US" sz="3600" dirty="0">
                <a:solidFill>
                  <a:schemeClr val="accent1">
                    <a:lumMod val="50000"/>
                  </a:schemeClr>
                </a:solidFill>
              </a:rPr>
              <a:t>Do the </a:t>
            </a:r>
            <a:r>
              <a:rPr lang="en-US" altLang="en-US" sz="3600" dirty="0" smtClean="0">
                <a:solidFill>
                  <a:schemeClr val="accent1">
                    <a:lumMod val="50000"/>
                  </a:schemeClr>
                </a:solidFill>
              </a:rPr>
              <a:t>hardest </a:t>
            </a:r>
            <a:r>
              <a:rPr lang="en-US" altLang="en-US" sz="3600" dirty="0">
                <a:solidFill>
                  <a:schemeClr val="accent1">
                    <a:lumMod val="50000"/>
                  </a:schemeClr>
                </a:solidFill>
              </a:rPr>
              <a:t>thing </a:t>
            </a:r>
            <a:r>
              <a:rPr lang="en-US" altLang="en-US" sz="3600" dirty="0" smtClean="0">
                <a:solidFill>
                  <a:schemeClr val="accent1">
                    <a:lumMod val="50000"/>
                  </a:schemeClr>
                </a:solidFill>
              </a:rPr>
              <a:t>first</a:t>
            </a:r>
          </a:p>
          <a:p>
            <a:pPr marL="0" indent="0">
              <a:buNone/>
            </a:pPr>
            <a:r>
              <a:rPr lang="en-US" altLang="en-US" sz="1800" smtClean="0">
                <a:solidFill>
                  <a:schemeClr val="accent1">
                    <a:lumMod val="50000"/>
                  </a:schemeClr>
                </a:solidFill>
              </a:rPr>
              <a:t>(www.thesimpledollar.com/do-the-hard-things-first)</a:t>
            </a:r>
            <a:endParaRPr lang="en-US" altLang="en-US" sz="1800" dirty="0">
              <a:solidFill>
                <a:schemeClr val="accent1">
                  <a:lumMod val="50000"/>
                </a:schemeClr>
              </a:solidFill>
            </a:endParaRPr>
          </a:p>
        </p:txBody>
      </p:sp>
    </p:spTree>
    <p:extLst>
      <p:ext uri="{BB962C8B-B14F-4D97-AF65-F5344CB8AC3E}">
        <p14:creationId xmlns:p14="http://schemas.microsoft.com/office/powerpoint/2010/main" val="14143774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371600" y="1302327"/>
            <a:ext cx="4946073" cy="5306291"/>
          </a:xfrm>
        </p:spPr>
        <p:txBody>
          <a:bodyPr>
            <a:noAutofit/>
          </a:bodyPr>
          <a:lstStyle/>
          <a:p>
            <a:pPr>
              <a:lnSpc>
                <a:spcPct val="150000"/>
              </a:lnSpc>
            </a:pPr>
            <a:r>
              <a:rPr lang="en-GB" sz="3000" dirty="0">
                <a:solidFill>
                  <a:schemeClr val="accent1">
                    <a:lumMod val="50000"/>
                  </a:schemeClr>
                </a:solidFill>
              </a:rPr>
              <a:t>To delegate is to entrust (a task or responsibility) to another person, typically one who is less senior than </a:t>
            </a:r>
            <a:r>
              <a:rPr lang="en-GB" sz="3000" dirty="0" smtClean="0">
                <a:solidFill>
                  <a:schemeClr val="accent1">
                    <a:lumMod val="50000"/>
                  </a:schemeClr>
                </a:solidFill>
              </a:rPr>
              <a:t>oneself</a:t>
            </a:r>
            <a:endParaRPr lang="en-US" sz="3000" dirty="0" smtClean="0">
              <a:solidFill>
                <a:schemeClr val="accent1">
                  <a:lumMod val="50000"/>
                </a:schemeClr>
              </a:solidFill>
            </a:endParaRPr>
          </a:p>
          <a:p>
            <a:pPr lvl="0">
              <a:lnSpc>
                <a:spcPct val="150000"/>
              </a:lnSpc>
            </a:pPr>
            <a:r>
              <a:rPr lang="en-US" sz="3000" dirty="0" smtClean="0">
                <a:solidFill>
                  <a:schemeClr val="accent1">
                    <a:lumMod val="50000"/>
                  </a:schemeClr>
                </a:solidFill>
              </a:rPr>
              <a:t>This </a:t>
            </a:r>
            <a:r>
              <a:rPr lang="en-US" sz="3000" dirty="0">
                <a:solidFill>
                  <a:schemeClr val="accent1">
                    <a:lumMod val="50000"/>
                  </a:schemeClr>
                </a:solidFill>
              </a:rPr>
              <a:t>helps in keeping followers engaged and </a:t>
            </a:r>
            <a:r>
              <a:rPr lang="en-US" sz="3000" dirty="0" smtClean="0">
                <a:solidFill>
                  <a:schemeClr val="accent1">
                    <a:lumMod val="50000"/>
                  </a:schemeClr>
                </a:solidFill>
              </a:rPr>
              <a:t>motivated</a:t>
            </a:r>
            <a:endParaRPr lang="en-US" sz="3000" dirty="0">
              <a:solidFill>
                <a:schemeClr val="accent1">
                  <a:lumMod val="50000"/>
                </a:schemeClr>
              </a:solidFill>
            </a:endParaRPr>
          </a:p>
        </p:txBody>
      </p:sp>
      <p:pic>
        <p:nvPicPr>
          <p:cNvPr id="6146" name="Picture 2" descr="C:\Users\dell\Desktop\images-6.jpg"/>
          <p:cNvPicPr>
            <a:picLocks noChangeAspect="1" noChangeArrowheads="1"/>
          </p:cNvPicPr>
          <p:nvPr/>
        </p:nvPicPr>
        <p:blipFill>
          <a:blip r:embed="rId3"/>
          <a:srcRect/>
          <a:stretch>
            <a:fillRect/>
          </a:stretch>
        </p:blipFill>
        <p:spPr bwMode="auto">
          <a:xfrm>
            <a:off x="6326179" y="1292996"/>
            <a:ext cx="5711003" cy="3921555"/>
          </a:xfrm>
          <a:prstGeom prst="rect">
            <a:avLst/>
          </a:prstGeom>
          <a:noFill/>
        </p:spPr>
      </p:pic>
      <p:sp>
        <p:nvSpPr>
          <p:cNvPr id="3" name="TextBox 2"/>
          <p:cNvSpPr txBox="1"/>
          <p:nvPr/>
        </p:nvSpPr>
        <p:spPr>
          <a:xfrm>
            <a:off x="1876824" y="267020"/>
            <a:ext cx="3455894" cy="707886"/>
          </a:xfrm>
          <a:prstGeom prst="rect">
            <a:avLst/>
          </a:prstGeom>
          <a:noFill/>
        </p:spPr>
        <p:txBody>
          <a:bodyPr wrap="square" rtlCol="0">
            <a:spAutoFit/>
          </a:bodyPr>
          <a:lstStyle/>
          <a:p>
            <a:r>
              <a:rPr lang="en-GB" sz="4000" b="1" dirty="0">
                <a:solidFill>
                  <a:schemeClr val="accent1">
                    <a:lumMod val="50000"/>
                  </a:schemeClr>
                </a:solidFill>
              </a:rPr>
              <a:t>DELEGATING</a:t>
            </a:r>
            <a:endParaRPr lang="en-GB" sz="4000" dirty="0">
              <a:solidFill>
                <a:schemeClr val="accent1">
                  <a:lumMod val="50000"/>
                </a:schemeClr>
              </a:solidFill>
            </a:endParaRPr>
          </a:p>
        </p:txBody>
      </p:sp>
    </p:spTree>
    <p:extLst>
      <p:ext uri="{BB962C8B-B14F-4D97-AF65-F5344CB8AC3E}">
        <p14:creationId xmlns:p14="http://schemas.microsoft.com/office/powerpoint/2010/main" val="7577510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000001" y="1533179"/>
            <a:ext cx="5140037" cy="4932219"/>
          </a:xfrm>
        </p:spPr>
        <p:txBody>
          <a:bodyPr>
            <a:normAutofit/>
          </a:bodyPr>
          <a:lstStyle/>
          <a:p>
            <a:pPr>
              <a:lnSpc>
                <a:spcPct val="150000"/>
              </a:lnSpc>
            </a:pPr>
            <a:r>
              <a:rPr lang="en-US" sz="3200" dirty="0">
                <a:solidFill>
                  <a:schemeClr val="accent1">
                    <a:lumMod val="50000"/>
                  </a:schemeClr>
                </a:solidFill>
              </a:rPr>
              <a:t>Leverage means using your added advantage to get the job </a:t>
            </a:r>
            <a:r>
              <a:rPr lang="en-US" sz="3200" dirty="0" smtClean="0">
                <a:solidFill>
                  <a:schemeClr val="accent1">
                    <a:lumMod val="50000"/>
                  </a:schemeClr>
                </a:solidFill>
              </a:rPr>
              <a:t>done</a:t>
            </a:r>
            <a:endParaRPr lang="en-US" sz="3200" dirty="0">
              <a:solidFill>
                <a:schemeClr val="accent1">
                  <a:lumMod val="50000"/>
                </a:schemeClr>
              </a:solidFill>
            </a:endParaRPr>
          </a:p>
          <a:p>
            <a:pPr>
              <a:lnSpc>
                <a:spcPct val="150000"/>
              </a:lnSpc>
            </a:pPr>
            <a:r>
              <a:rPr lang="en-US" sz="3200" dirty="0">
                <a:solidFill>
                  <a:schemeClr val="accent1">
                    <a:lumMod val="50000"/>
                  </a:schemeClr>
                </a:solidFill>
              </a:rPr>
              <a:t>Achieving more with the same </a:t>
            </a:r>
            <a:r>
              <a:rPr lang="en-US" sz="3200" dirty="0" smtClean="0">
                <a:solidFill>
                  <a:schemeClr val="accent1">
                    <a:lumMod val="50000"/>
                  </a:schemeClr>
                </a:solidFill>
              </a:rPr>
              <a:t>effort</a:t>
            </a:r>
            <a:endParaRPr lang="en-US" sz="3200" dirty="0">
              <a:solidFill>
                <a:schemeClr val="accent1">
                  <a:lumMod val="50000"/>
                </a:schemeClr>
              </a:solidFill>
            </a:endParaRPr>
          </a:p>
        </p:txBody>
      </p:sp>
      <p:pic>
        <p:nvPicPr>
          <p:cNvPr id="7170" name="Picture 2" descr="C:\Users\dell\Desktop\images-7.jpg"/>
          <p:cNvPicPr>
            <a:picLocks noChangeAspect="1" noChangeArrowheads="1"/>
          </p:cNvPicPr>
          <p:nvPr/>
        </p:nvPicPr>
        <p:blipFill>
          <a:blip r:embed="rId3"/>
          <a:srcRect/>
          <a:stretch>
            <a:fillRect/>
          </a:stretch>
        </p:blipFill>
        <p:spPr bwMode="auto">
          <a:xfrm>
            <a:off x="6072568" y="1533178"/>
            <a:ext cx="6119432" cy="4410421"/>
          </a:xfrm>
          <a:prstGeom prst="rect">
            <a:avLst/>
          </a:prstGeom>
          <a:noFill/>
        </p:spPr>
      </p:pic>
      <p:sp>
        <p:nvSpPr>
          <p:cNvPr id="3" name="TextBox 2"/>
          <p:cNvSpPr txBox="1"/>
          <p:nvPr/>
        </p:nvSpPr>
        <p:spPr>
          <a:xfrm>
            <a:off x="1653988" y="282388"/>
            <a:ext cx="6199094" cy="1323439"/>
          </a:xfrm>
          <a:prstGeom prst="rect">
            <a:avLst/>
          </a:prstGeom>
          <a:noFill/>
        </p:spPr>
        <p:txBody>
          <a:bodyPr wrap="square" rtlCol="0">
            <a:spAutoFit/>
          </a:bodyPr>
          <a:lstStyle/>
          <a:p>
            <a:r>
              <a:rPr lang="en-US" sz="4000" b="1" dirty="0">
                <a:solidFill>
                  <a:schemeClr val="accent1">
                    <a:lumMod val="50000"/>
                  </a:schemeClr>
                </a:solidFill>
              </a:rPr>
              <a:t>LEVERAGE </a:t>
            </a:r>
            <a:r>
              <a:rPr lang="en-US" sz="4000" dirty="0">
                <a:solidFill>
                  <a:schemeClr val="accent1">
                    <a:lumMod val="50000"/>
                  </a:schemeClr>
                </a:solidFill>
              </a:rPr>
              <a:t>(Your advantage)</a:t>
            </a:r>
            <a:endParaRPr lang="en-GB" sz="4000" dirty="0">
              <a:solidFill>
                <a:schemeClr val="accent1">
                  <a:lumMod val="50000"/>
                </a:schemeClr>
              </a:solidFill>
            </a:endParaRPr>
          </a:p>
        </p:txBody>
      </p:sp>
    </p:spTree>
    <p:extLst>
      <p:ext uri="{BB962C8B-B14F-4D97-AF65-F5344CB8AC3E}">
        <p14:creationId xmlns:p14="http://schemas.microsoft.com/office/powerpoint/2010/main" val="16310160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13164" y="1510143"/>
            <a:ext cx="4826271" cy="5199939"/>
          </a:xfrm>
        </p:spPr>
        <p:txBody>
          <a:bodyPr>
            <a:noAutofit/>
          </a:bodyPr>
          <a:lstStyle/>
          <a:p>
            <a:pPr lvl="0">
              <a:lnSpc>
                <a:spcPct val="150000"/>
              </a:lnSpc>
            </a:pPr>
            <a:r>
              <a:rPr lang="en-US" sz="3200" dirty="0">
                <a:solidFill>
                  <a:schemeClr val="accent1">
                    <a:lumMod val="50000"/>
                  </a:schemeClr>
                </a:solidFill>
              </a:rPr>
              <a:t>This enables everyone to concentrate on their core </a:t>
            </a:r>
            <a:r>
              <a:rPr lang="en-US" sz="3200" dirty="0" smtClean="0">
                <a:solidFill>
                  <a:schemeClr val="accent1">
                    <a:lumMod val="50000"/>
                  </a:schemeClr>
                </a:solidFill>
              </a:rPr>
              <a:t>competencies</a:t>
            </a:r>
            <a:endParaRPr lang="en-US" sz="3200" dirty="0">
              <a:solidFill>
                <a:schemeClr val="accent1">
                  <a:lumMod val="50000"/>
                </a:schemeClr>
              </a:solidFill>
            </a:endParaRPr>
          </a:p>
          <a:p>
            <a:pPr lvl="0">
              <a:lnSpc>
                <a:spcPct val="150000"/>
              </a:lnSpc>
            </a:pPr>
            <a:r>
              <a:rPr lang="en-US" sz="3200" dirty="0">
                <a:solidFill>
                  <a:schemeClr val="accent1">
                    <a:lumMod val="50000"/>
                  </a:schemeClr>
                </a:solidFill>
              </a:rPr>
              <a:t>By assigning non core tasks to people with expertise to increase </a:t>
            </a:r>
            <a:r>
              <a:rPr lang="en-US" sz="3200" dirty="0" smtClean="0">
                <a:solidFill>
                  <a:schemeClr val="accent1">
                    <a:lumMod val="50000"/>
                  </a:schemeClr>
                </a:solidFill>
              </a:rPr>
              <a:t>efficiency</a:t>
            </a:r>
            <a:endParaRPr lang="en-US" sz="3200" dirty="0">
              <a:solidFill>
                <a:schemeClr val="accent1">
                  <a:lumMod val="50000"/>
                </a:schemeClr>
              </a:solidFill>
            </a:endParaRPr>
          </a:p>
          <a:p>
            <a:pPr lvl="0">
              <a:lnSpc>
                <a:spcPct val="150000"/>
              </a:lnSpc>
            </a:pPr>
            <a:endParaRPr lang="en-US" sz="1600" dirty="0">
              <a:solidFill>
                <a:schemeClr val="accent1">
                  <a:lumMod val="50000"/>
                </a:schemeClr>
              </a:solidFill>
            </a:endParaRPr>
          </a:p>
        </p:txBody>
      </p:sp>
      <p:pic>
        <p:nvPicPr>
          <p:cNvPr id="8194" name="Picture 2" descr="C:\Users\dell\Desktop\images-8.jpg"/>
          <p:cNvPicPr>
            <a:picLocks noChangeAspect="1" noChangeArrowheads="1"/>
          </p:cNvPicPr>
          <p:nvPr/>
        </p:nvPicPr>
        <p:blipFill>
          <a:blip r:embed="rId3"/>
          <a:srcRect/>
          <a:stretch>
            <a:fillRect/>
          </a:stretch>
        </p:blipFill>
        <p:spPr bwMode="auto">
          <a:xfrm>
            <a:off x="6804549" y="1866170"/>
            <a:ext cx="5049142" cy="3620230"/>
          </a:xfrm>
          <a:prstGeom prst="rect">
            <a:avLst/>
          </a:prstGeom>
          <a:noFill/>
        </p:spPr>
      </p:pic>
      <p:sp>
        <p:nvSpPr>
          <p:cNvPr id="4" name="TextBox 3"/>
          <p:cNvSpPr txBox="1"/>
          <p:nvPr/>
        </p:nvSpPr>
        <p:spPr>
          <a:xfrm>
            <a:off x="2299447" y="403412"/>
            <a:ext cx="5688106" cy="707886"/>
          </a:xfrm>
          <a:prstGeom prst="rect">
            <a:avLst/>
          </a:prstGeom>
          <a:noFill/>
        </p:spPr>
        <p:txBody>
          <a:bodyPr wrap="square" rtlCol="0">
            <a:spAutoFit/>
          </a:bodyPr>
          <a:lstStyle/>
          <a:p>
            <a:r>
              <a:rPr lang="en-GB" sz="4000" b="1" dirty="0">
                <a:solidFill>
                  <a:schemeClr val="accent1">
                    <a:lumMod val="50000"/>
                  </a:schemeClr>
                </a:solidFill>
              </a:rPr>
              <a:t>OUTSOURCING</a:t>
            </a:r>
            <a:endParaRPr lang="en-GB" sz="4000" dirty="0">
              <a:solidFill>
                <a:schemeClr val="accent1">
                  <a:lumMod val="50000"/>
                </a:schemeClr>
              </a:solidFill>
            </a:endParaRPr>
          </a:p>
        </p:txBody>
      </p:sp>
    </p:spTree>
    <p:extLst>
      <p:ext uri="{BB962C8B-B14F-4D97-AF65-F5344CB8AC3E}">
        <p14:creationId xmlns:p14="http://schemas.microsoft.com/office/powerpoint/2010/main" val="3751804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2137" y="1970604"/>
            <a:ext cx="9638763" cy="4281623"/>
          </a:xfrm>
        </p:spPr>
        <p:txBody>
          <a:bodyPr>
            <a:noAutofit/>
          </a:bodyPr>
          <a:lstStyle/>
          <a:p>
            <a:pPr marL="358775" lvl="0" indent="-358775"/>
            <a:r>
              <a:rPr lang="en-US" sz="4000" dirty="0">
                <a:solidFill>
                  <a:schemeClr val="accent1">
                    <a:lumMod val="50000"/>
                  </a:schemeClr>
                </a:solidFill>
              </a:rPr>
              <a:t>Core competence</a:t>
            </a:r>
          </a:p>
          <a:p>
            <a:pPr marL="358775" lvl="0" indent="-358775"/>
            <a:r>
              <a:rPr lang="en-US" sz="4000" dirty="0">
                <a:solidFill>
                  <a:schemeClr val="accent1">
                    <a:lumMod val="50000"/>
                  </a:schemeClr>
                </a:solidFill>
              </a:rPr>
              <a:t>Timing</a:t>
            </a:r>
          </a:p>
          <a:p>
            <a:pPr marL="358775" lvl="0" indent="-358775"/>
            <a:r>
              <a:rPr lang="en-US" sz="4000" dirty="0">
                <a:solidFill>
                  <a:schemeClr val="accent1">
                    <a:lumMod val="50000"/>
                  </a:schemeClr>
                </a:solidFill>
              </a:rPr>
              <a:t>Urgency</a:t>
            </a:r>
          </a:p>
          <a:p>
            <a:pPr marL="358775" lvl="0" indent="-358775"/>
            <a:r>
              <a:rPr lang="en-US" sz="4000" dirty="0">
                <a:solidFill>
                  <a:schemeClr val="accent1">
                    <a:lumMod val="50000"/>
                  </a:schemeClr>
                </a:solidFill>
              </a:rPr>
              <a:t>Cost</a:t>
            </a:r>
          </a:p>
          <a:p>
            <a:pPr marL="358775" lvl="0" indent="-358775"/>
            <a:endParaRPr lang="en-US" dirty="0">
              <a:solidFill>
                <a:schemeClr val="accent1">
                  <a:lumMod val="50000"/>
                </a:schemeClr>
              </a:solidFill>
            </a:endParaRPr>
          </a:p>
        </p:txBody>
      </p:sp>
      <p:sp>
        <p:nvSpPr>
          <p:cNvPr id="4" name="TextBox 3"/>
          <p:cNvSpPr txBox="1"/>
          <p:nvPr/>
        </p:nvSpPr>
        <p:spPr>
          <a:xfrm>
            <a:off x="2218765" y="484094"/>
            <a:ext cx="7624482" cy="1323439"/>
          </a:xfrm>
          <a:prstGeom prst="rect">
            <a:avLst/>
          </a:prstGeom>
          <a:noFill/>
        </p:spPr>
        <p:txBody>
          <a:bodyPr wrap="square" rtlCol="0">
            <a:spAutoFit/>
          </a:bodyPr>
          <a:lstStyle/>
          <a:p>
            <a:pPr algn="ctr"/>
            <a:r>
              <a:rPr lang="en-GB" sz="4000" b="1" dirty="0">
                <a:solidFill>
                  <a:schemeClr val="accent1">
                    <a:lumMod val="50000"/>
                  </a:schemeClr>
                </a:solidFill>
              </a:rPr>
              <a:t>THINGS TO CONSIDER WHEN OUTSOURCING</a:t>
            </a:r>
            <a:endParaRPr lang="en-GB" sz="4000" dirty="0">
              <a:solidFill>
                <a:schemeClr val="accent1">
                  <a:lumMod val="50000"/>
                </a:schemeClr>
              </a:solidFill>
            </a:endParaRPr>
          </a:p>
        </p:txBody>
      </p:sp>
    </p:spTree>
    <p:extLst>
      <p:ext uri="{BB962C8B-B14F-4D97-AF65-F5344CB8AC3E}">
        <p14:creationId xmlns:p14="http://schemas.microsoft.com/office/powerpoint/2010/main" val="21385880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1626239" y="55962"/>
            <a:ext cx="9601200" cy="647700"/>
          </a:xfrm>
        </p:spPr>
        <p:txBody>
          <a:bodyPr>
            <a:normAutofit fontScale="90000"/>
          </a:bodyPr>
          <a:lstStyle/>
          <a:p>
            <a:pPr algn="ctr" eaLnBrk="1" hangingPunct="1"/>
            <a:r>
              <a:rPr lang="en-US" altLang="en-US" b="1" dirty="0" smtClean="0">
                <a:solidFill>
                  <a:schemeClr val="accent1">
                    <a:lumMod val="50000"/>
                  </a:schemeClr>
                </a:solidFill>
              </a:rPr>
              <a:t>MERITS OF TIME MANAGEMENT</a:t>
            </a:r>
          </a:p>
        </p:txBody>
      </p:sp>
      <p:sp>
        <p:nvSpPr>
          <p:cNvPr id="5123" name="Rectangle 3"/>
          <p:cNvSpPr>
            <a:spLocks noGrp="1" noChangeArrowheads="1"/>
          </p:cNvSpPr>
          <p:nvPr>
            <p:ph idx="1"/>
          </p:nvPr>
        </p:nvSpPr>
        <p:spPr>
          <a:xfrm>
            <a:off x="1626240" y="914401"/>
            <a:ext cx="6784510" cy="5596588"/>
          </a:xfrm>
        </p:spPr>
        <p:txBody>
          <a:bodyPr>
            <a:noAutofit/>
          </a:bodyPr>
          <a:lstStyle/>
          <a:p>
            <a:pPr lvl="0">
              <a:lnSpc>
                <a:spcPct val="150000"/>
              </a:lnSpc>
            </a:pPr>
            <a:r>
              <a:rPr lang="en-GB" sz="3000" dirty="0">
                <a:solidFill>
                  <a:schemeClr val="accent1">
                    <a:lumMod val="50000"/>
                  </a:schemeClr>
                </a:solidFill>
              </a:rPr>
              <a:t>Increase in productivity and efficiency</a:t>
            </a:r>
            <a:endParaRPr lang="en-US" sz="3000" dirty="0">
              <a:solidFill>
                <a:schemeClr val="accent1">
                  <a:lumMod val="50000"/>
                </a:schemeClr>
              </a:solidFill>
            </a:endParaRPr>
          </a:p>
          <a:p>
            <a:pPr lvl="0">
              <a:lnSpc>
                <a:spcPct val="150000"/>
              </a:lnSpc>
            </a:pPr>
            <a:r>
              <a:rPr lang="en-GB" sz="3000" dirty="0">
                <a:solidFill>
                  <a:schemeClr val="accent1">
                    <a:lumMod val="50000"/>
                  </a:schemeClr>
                </a:solidFill>
              </a:rPr>
              <a:t>Increased opportunity for progress and advancement</a:t>
            </a:r>
            <a:endParaRPr lang="en-US" sz="3000" dirty="0">
              <a:solidFill>
                <a:schemeClr val="accent1">
                  <a:lumMod val="50000"/>
                </a:schemeClr>
              </a:solidFill>
            </a:endParaRPr>
          </a:p>
          <a:p>
            <a:pPr lvl="0">
              <a:lnSpc>
                <a:spcPct val="150000"/>
              </a:lnSpc>
            </a:pPr>
            <a:r>
              <a:rPr lang="en-GB" sz="3000" dirty="0">
                <a:solidFill>
                  <a:schemeClr val="accent1">
                    <a:lumMod val="50000"/>
                  </a:schemeClr>
                </a:solidFill>
              </a:rPr>
              <a:t>Eliminates procrastination</a:t>
            </a:r>
            <a:endParaRPr lang="en-US" sz="3000" dirty="0">
              <a:solidFill>
                <a:schemeClr val="accent1">
                  <a:lumMod val="50000"/>
                </a:schemeClr>
              </a:solidFill>
            </a:endParaRPr>
          </a:p>
          <a:p>
            <a:pPr lvl="0">
              <a:lnSpc>
                <a:spcPct val="150000"/>
              </a:lnSpc>
            </a:pPr>
            <a:r>
              <a:rPr lang="en-GB" sz="3000" dirty="0">
                <a:solidFill>
                  <a:schemeClr val="accent1">
                    <a:lumMod val="50000"/>
                  </a:schemeClr>
                </a:solidFill>
              </a:rPr>
              <a:t>Increases quality client service and satisfaction</a:t>
            </a:r>
            <a:endParaRPr lang="en-US" sz="3000" dirty="0">
              <a:solidFill>
                <a:schemeClr val="accent1">
                  <a:lumMod val="50000"/>
                </a:schemeClr>
              </a:solidFill>
            </a:endParaRPr>
          </a:p>
          <a:p>
            <a:pPr lvl="0">
              <a:lnSpc>
                <a:spcPct val="150000"/>
              </a:lnSpc>
            </a:pPr>
            <a:r>
              <a:rPr lang="en-GB" sz="3000" dirty="0">
                <a:solidFill>
                  <a:schemeClr val="accent1">
                    <a:lumMod val="50000"/>
                  </a:schemeClr>
                </a:solidFill>
              </a:rPr>
              <a:t>Reduces </a:t>
            </a:r>
            <a:r>
              <a:rPr lang="en-GB" sz="3000" dirty="0" smtClean="0">
                <a:solidFill>
                  <a:schemeClr val="accent1">
                    <a:lumMod val="50000"/>
                  </a:schemeClr>
                </a:solidFill>
              </a:rPr>
              <a:t>stress</a:t>
            </a:r>
            <a:endParaRPr lang="en-US" sz="3000" dirty="0">
              <a:solidFill>
                <a:schemeClr val="accent1">
                  <a:lumMod val="50000"/>
                </a:schemeClr>
              </a:solidFill>
            </a:endParaRPr>
          </a:p>
        </p:txBody>
      </p:sp>
      <p:sp>
        <p:nvSpPr>
          <p:cNvPr id="6147" name="Slide Number Placeholder 5"/>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70E8E9F-E484-4E8B-91D7-9E480ED56C4E}" type="slidenum">
              <a:rPr lang="en-US" altLang="en-US" sz="1400">
                <a:solidFill>
                  <a:schemeClr val="accent1">
                    <a:lumMod val="50000"/>
                  </a:schemeClr>
                </a:solidFill>
              </a:rPr>
              <a:pPr/>
              <a:t>29</a:t>
            </a:fld>
            <a:endParaRPr lang="en-US" altLang="en-US" sz="1400">
              <a:solidFill>
                <a:schemeClr val="accent1">
                  <a:lumMod val="50000"/>
                </a:schemeClr>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3028" y="1186568"/>
            <a:ext cx="2286000" cy="1524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1419" y="2852456"/>
            <a:ext cx="2085975" cy="219075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62754" y="5056825"/>
            <a:ext cx="1612548" cy="1620611"/>
          </a:xfrm>
          <a:prstGeom prst="rect">
            <a:avLst/>
          </a:prstGeom>
        </p:spPr>
      </p:pic>
    </p:spTree>
    <p:extLst>
      <p:ext uri="{BB962C8B-B14F-4D97-AF65-F5344CB8AC3E}">
        <p14:creationId xmlns:p14="http://schemas.microsoft.com/office/powerpoint/2010/main" val="5071494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123">
                                            <p:txEl>
                                              <p:pRg st="3" end="3"/>
                                            </p:txEl>
                                          </p:spTgt>
                                        </p:tgtEl>
                                        <p:attrNameLst>
                                          <p:attrName>style.visibility</p:attrName>
                                        </p:attrNameLst>
                                      </p:cBhvr>
                                      <p:to>
                                        <p:strVal val="visible"/>
                                      </p:to>
                                    </p:set>
                                    <p:anim calcmode="lin" valueType="num">
                                      <p:cBhvr additive="base">
                                        <p:cTn id="25" dur="500" fill="hold"/>
                                        <p:tgtEl>
                                          <p:spTgt spid="512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1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123">
                                            <p:txEl>
                                              <p:pRg st="4" end="4"/>
                                            </p:txEl>
                                          </p:spTgt>
                                        </p:tgtEl>
                                        <p:attrNameLst>
                                          <p:attrName>style.visibility</p:attrName>
                                        </p:attrNameLst>
                                      </p:cBhvr>
                                      <p:to>
                                        <p:strVal val="visible"/>
                                      </p:to>
                                    </p:set>
                                    <p:anim calcmode="lin" valueType="num">
                                      <p:cBhvr additive="base">
                                        <p:cTn id="31" dur="500" fill="hold"/>
                                        <p:tgtEl>
                                          <p:spTgt spid="512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12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6041" y="61185"/>
            <a:ext cx="9601200" cy="672353"/>
          </a:xfrm>
        </p:spPr>
        <p:txBody>
          <a:bodyPr>
            <a:normAutofit fontScale="90000"/>
          </a:bodyPr>
          <a:lstStyle/>
          <a:p>
            <a:pPr algn="ctr"/>
            <a:r>
              <a:rPr lang="en-US" altLang="en-US" b="1" dirty="0" smtClean="0">
                <a:solidFill>
                  <a:schemeClr val="accent1">
                    <a:lumMod val="50000"/>
                  </a:schemeClr>
                </a:solidFill>
              </a:rPr>
              <a:t>DEMERITS </a:t>
            </a:r>
            <a:r>
              <a:rPr lang="en-US" altLang="en-US" b="1" dirty="0">
                <a:solidFill>
                  <a:schemeClr val="accent1">
                    <a:lumMod val="50000"/>
                  </a:schemeClr>
                </a:solidFill>
              </a:rPr>
              <a:t>OF TIME MANAGEMENT</a:t>
            </a:r>
            <a:endParaRPr lang="en-GB" b="1" dirty="0">
              <a:solidFill>
                <a:schemeClr val="accent1">
                  <a:lumMod val="50000"/>
                </a:schemeClr>
              </a:solidFill>
            </a:endParaRPr>
          </a:p>
        </p:txBody>
      </p:sp>
      <p:sp>
        <p:nvSpPr>
          <p:cNvPr id="3" name="Content Placeholder 2"/>
          <p:cNvSpPr>
            <a:spLocks noGrp="1"/>
          </p:cNvSpPr>
          <p:nvPr>
            <p:ph idx="1"/>
          </p:nvPr>
        </p:nvSpPr>
        <p:spPr>
          <a:xfrm>
            <a:off x="1600200" y="849086"/>
            <a:ext cx="7315200" cy="5453743"/>
          </a:xfrm>
        </p:spPr>
        <p:txBody>
          <a:bodyPr>
            <a:noAutofit/>
          </a:bodyPr>
          <a:lstStyle/>
          <a:p>
            <a:pPr lvl="0">
              <a:lnSpc>
                <a:spcPct val="150000"/>
              </a:lnSpc>
            </a:pPr>
            <a:r>
              <a:rPr lang="en-GB" sz="3000" dirty="0">
                <a:solidFill>
                  <a:schemeClr val="accent1">
                    <a:lumMod val="50000"/>
                  </a:schemeClr>
                </a:solidFill>
              </a:rPr>
              <a:t>Reduces quality client satisfaction, which in turn could reduce number of referrals and clients</a:t>
            </a:r>
            <a:endParaRPr lang="en-US" sz="3000" dirty="0">
              <a:solidFill>
                <a:schemeClr val="accent1">
                  <a:lumMod val="50000"/>
                </a:schemeClr>
              </a:solidFill>
            </a:endParaRPr>
          </a:p>
          <a:p>
            <a:pPr lvl="0">
              <a:lnSpc>
                <a:spcPct val="150000"/>
              </a:lnSpc>
            </a:pPr>
            <a:r>
              <a:rPr lang="en-GB" sz="3000" dirty="0">
                <a:solidFill>
                  <a:schemeClr val="accent1">
                    <a:lumMod val="50000"/>
                  </a:schemeClr>
                </a:solidFill>
              </a:rPr>
              <a:t>Low productivity</a:t>
            </a:r>
            <a:endParaRPr lang="en-US" sz="3000" dirty="0">
              <a:solidFill>
                <a:schemeClr val="accent1">
                  <a:lumMod val="50000"/>
                </a:schemeClr>
              </a:solidFill>
            </a:endParaRPr>
          </a:p>
          <a:p>
            <a:pPr lvl="0">
              <a:lnSpc>
                <a:spcPct val="150000"/>
              </a:lnSpc>
            </a:pPr>
            <a:r>
              <a:rPr lang="en-GB" sz="3000" dirty="0">
                <a:solidFill>
                  <a:schemeClr val="accent1">
                    <a:lumMod val="50000"/>
                  </a:schemeClr>
                </a:solidFill>
              </a:rPr>
              <a:t>Increased “missed deadlines”</a:t>
            </a:r>
            <a:endParaRPr lang="en-US" sz="3000" dirty="0">
              <a:solidFill>
                <a:schemeClr val="accent1">
                  <a:lumMod val="50000"/>
                </a:schemeClr>
              </a:solidFill>
            </a:endParaRPr>
          </a:p>
          <a:p>
            <a:pPr lvl="0">
              <a:lnSpc>
                <a:spcPct val="150000"/>
              </a:lnSpc>
            </a:pPr>
            <a:r>
              <a:rPr lang="en-GB" sz="3000" dirty="0">
                <a:solidFill>
                  <a:schemeClr val="accent1">
                    <a:lumMod val="50000"/>
                  </a:schemeClr>
                </a:solidFill>
              </a:rPr>
              <a:t>Increased stress; affecting ones’ health</a:t>
            </a:r>
            <a:endParaRPr lang="en-US" sz="3000" dirty="0">
              <a:solidFill>
                <a:schemeClr val="accent1">
                  <a:lumMod val="50000"/>
                </a:schemeClr>
              </a:solidFill>
            </a:endParaRPr>
          </a:p>
          <a:p>
            <a:pPr lvl="0">
              <a:lnSpc>
                <a:spcPct val="150000"/>
              </a:lnSpc>
            </a:pPr>
            <a:r>
              <a:rPr lang="en-GB" sz="3000" dirty="0">
                <a:solidFill>
                  <a:schemeClr val="accent1">
                    <a:lumMod val="50000"/>
                  </a:schemeClr>
                </a:solidFill>
              </a:rPr>
              <a:t>Poor professional </a:t>
            </a:r>
            <a:r>
              <a:rPr lang="en-GB" sz="3000" dirty="0" smtClean="0">
                <a:solidFill>
                  <a:schemeClr val="accent1">
                    <a:lumMod val="50000"/>
                  </a:schemeClr>
                </a:solidFill>
              </a:rPr>
              <a:t>recommendations</a:t>
            </a:r>
            <a:endParaRPr lang="en-GB" sz="3000" dirty="0">
              <a:solidFill>
                <a:schemeClr val="accent1">
                  <a:lumMod val="5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4484" y="1656229"/>
            <a:ext cx="1891393" cy="141224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2049" y="5043780"/>
            <a:ext cx="3064871" cy="172668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6598" y="2951183"/>
            <a:ext cx="2466975" cy="1847850"/>
          </a:xfrm>
          <a:prstGeom prst="rect">
            <a:avLst/>
          </a:prstGeom>
        </p:spPr>
      </p:pic>
    </p:spTree>
    <p:extLst>
      <p:ext uri="{BB962C8B-B14F-4D97-AF65-F5344CB8AC3E}">
        <p14:creationId xmlns:p14="http://schemas.microsoft.com/office/powerpoint/2010/main" val="445877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a:xfrm>
            <a:off x="1371600" y="685800"/>
            <a:ext cx="9601200" cy="838200"/>
          </a:xfrm>
        </p:spPr>
        <p:txBody>
          <a:bodyPr/>
          <a:lstStyle/>
          <a:p>
            <a:pPr algn="ctr" eaLnBrk="1" hangingPunct="1"/>
            <a:r>
              <a:rPr lang="en-US" altLang="en-US" b="1" dirty="0" smtClean="0">
                <a:solidFill>
                  <a:schemeClr val="accent1">
                    <a:lumMod val="50000"/>
                  </a:schemeClr>
                </a:solidFill>
              </a:rPr>
              <a:t>Learn when to say “NO”</a:t>
            </a:r>
          </a:p>
        </p:txBody>
      </p:sp>
      <p:sp>
        <p:nvSpPr>
          <p:cNvPr id="26627"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3DF66CB-A093-4749-AA7B-2A92F0CC185C}" type="slidenum">
              <a:rPr lang="en-US" altLang="en-US" sz="1400"/>
              <a:pPr/>
              <a:t>31</a:t>
            </a:fld>
            <a:endParaRPr lang="en-US" altLang="en-US" sz="1400"/>
          </a:p>
        </p:txBody>
      </p:sp>
      <p:sp>
        <p:nvSpPr>
          <p:cNvPr id="55300" name="Rectangle 4"/>
          <p:cNvSpPr>
            <a:spLocks noChangeArrowheads="1"/>
          </p:cNvSpPr>
          <p:nvPr/>
        </p:nvSpPr>
        <p:spPr bwMode="auto">
          <a:xfrm>
            <a:off x="1371601" y="1783976"/>
            <a:ext cx="4489554" cy="4464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sz="3600" dirty="0">
                <a:solidFill>
                  <a:schemeClr val="accent1">
                    <a:lumMod val="50000"/>
                  </a:schemeClr>
                </a:solidFill>
                <a:latin typeface="+mj-lt"/>
              </a:rPr>
              <a:t>You </a:t>
            </a:r>
            <a:r>
              <a:rPr lang="en-US" altLang="en-US" sz="3600" dirty="0" smtClean="0">
                <a:solidFill>
                  <a:schemeClr val="accent1">
                    <a:lumMod val="50000"/>
                  </a:schemeClr>
                </a:solidFill>
                <a:latin typeface="+mj-lt"/>
              </a:rPr>
              <a:t>can not </a:t>
            </a:r>
            <a:r>
              <a:rPr lang="en-US" altLang="en-US" sz="3600" dirty="0">
                <a:solidFill>
                  <a:schemeClr val="accent1">
                    <a:lumMod val="50000"/>
                  </a:schemeClr>
                </a:solidFill>
                <a:latin typeface="+mj-lt"/>
              </a:rPr>
              <a:t>do everything</a:t>
            </a:r>
          </a:p>
          <a:p>
            <a:pPr eaLnBrk="1" hangingPunct="1"/>
            <a:r>
              <a:rPr lang="en-US" altLang="en-US" sz="3600" dirty="0" smtClean="0">
                <a:solidFill>
                  <a:schemeClr val="accent1">
                    <a:lumMod val="50000"/>
                  </a:schemeClr>
                </a:solidFill>
                <a:latin typeface="+mj-lt"/>
              </a:rPr>
              <a:t>Do not </a:t>
            </a:r>
            <a:r>
              <a:rPr lang="en-US" altLang="en-US" sz="3600" dirty="0">
                <a:solidFill>
                  <a:schemeClr val="accent1">
                    <a:lumMod val="50000"/>
                  </a:schemeClr>
                </a:solidFill>
                <a:latin typeface="+mj-lt"/>
              </a:rPr>
              <a:t>undertake things you </a:t>
            </a:r>
            <a:r>
              <a:rPr lang="en-US" altLang="en-US" sz="3600" dirty="0" smtClean="0">
                <a:solidFill>
                  <a:schemeClr val="accent1">
                    <a:lumMod val="50000"/>
                  </a:schemeClr>
                </a:solidFill>
                <a:latin typeface="+mj-lt"/>
              </a:rPr>
              <a:t>can not complete</a:t>
            </a:r>
            <a:endParaRPr lang="en-US" altLang="en-US" sz="3600" dirty="0">
              <a:solidFill>
                <a:schemeClr val="accent1">
                  <a:lumMod val="50000"/>
                </a:schemeClr>
              </a:solidFill>
              <a:latin typeface="+mj-lt"/>
            </a:endParaRPr>
          </a:p>
        </p:txBody>
      </p:sp>
      <p:pic>
        <p:nvPicPr>
          <p:cNvPr id="26630"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6472" y="2568387"/>
            <a:ext cx="283368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t="2623" b="9289"/>
          <a:stretch/>
        </p:blipFill>
        <p:spPr>
          <a:xfrm>
            <a:off x="8407894" y="1790220"/>
            <a:ext cx="3579447" cy="3717561"/>
          </a:xfrm>
          <a:prstGeom prst="rect">
            <a:avLst/>
          </a:prstGeom>
        </p:spPr>
      </p:pic>
    </p:spTree>
    <p:extLst>
      <p:ext uri="{BB962C8B-B14F-4D97-AF65-F5344CB8AC3E}">
        <p14:creationId xmlns:p14="http://schemas.microsoft.com/office/powerpoint/2010/main" val="29037618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5300">
                                            <p:txEl>
                                              <p:pRg st="0" end="0"/>
                                            </p:txEl>
                                          </p:spTgt>
                                        </p:tgtEl>
                                        <p:attrNameLst>
                                          <p:attrName>style.visibility</p:attrName>
                                        </p:attrNameLst>
                                      </p:cBhvr>
                                      <p:to>
                                        <p:strVal val="visible"/>
                                      </p:to>
                                    </p:set>
                                    <p:anim calcmode="lin" valueType="num">
                                      <p:cBhvr additive="base">
                                        <p:cTn id="7" dur="500" fill="hold"/>
                                        <p:tgtEl>
                                          <p:spTgt spid="5530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530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5300">
                                            <p:txEl>
                                              <p:pRg st="1" end="1"/>
                                            </p:txEl>
                                          </p:spTgt>
                                        </p:tgtEl>
                                        <p:attrNameLst>
                                          <p:attrName>style.visibility</p:attrName>
                                        </p:attrNameLst>
                                      </p:cBhvr>
                                      <p:to>
                                        <p:strVal val="visible"/>
                                      </p:to>
                                    </p:set>
                                    <p:anim calcmode="lin" valueType="num">
                                      <p:cBhvr additive="base">
                                        <p:cTn id="13" dur="500" fill="hold"/>
                                        <p:tgtEl>
                                          <p:spTgt spid="5530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530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a:xfrm>
            <a:off x="1626239" y="43594"/>
            <a:ext cx="9601200" cy="699247"/>
          </a:xfrm>
        </p:spPr>
        <p:txBody>
          <a:bodyPr>
            <a:noAutofit/>
          </a:bodyPr>
          <a:lstStyle/>
          <a:p>
            <a:pPr algn="ctr" eaLnBrk="1" hangingPunct="1"/>
            <a:r>
              <a:rPr lang="en-US" altLang="en-US" sz="4400" b="1" dirty="0" smtClean="0">
                <a:solidFill>
                  <a:schemeClr val="accent1">
                    <a:lumMod val="50000"/>
                  </a:schemeClr>
                </a:solidFill>
              </a:rPr>
              <a:t>Use your waiting time</a:t>
            </a:r>
          </a:p>
        </p:txBody>
      </p:sp>
      <p:sp>
        <p:nvSpPr>
          <p:cNvPr id="31747" name="Rectangle 3"/>
          <p:cNvSpPr>
            <a:spLocks noGrp="1" noChangeArrowheads="1"/>
          </p:cNvSpPr>
          <p:nvPr>
            <p:ph idx="1"/>
          </p:nvPr>
        </p:nvSpPr>
        <p:spPr>
          <a:xfrm>
            <a:off x="1544047" y="1165007"/>
            <a:ext cx="4882792" cy="5124290"/>
          </a:xfrm>
        </p:spPr>
        <p:txBody>
          <a:bodyPr>
            <a:noAutofit/>
          </a:bodyPr>
          <a:lstStyle/>
          <a:p>
            <a:pPr eaLnBrk="1" hangingPunct="1">
              <a:lnSpc>
                <a:spcPct val="150000"/>
              </a:lnSpc>
            </a:pPr>
            <a:r>
              <a:rPr lang="en-US" altLang="en-US" sz="3200" dirty="0">
                <a:solidFill>
                  <a:schemeClr val="accent1">
                    <a:lumMod val="50000"/>
                  </a:schemeClr>
                </a:solidFill>
              </a:rPr>
              <a:t>On public transportation</a:t>
            </a:r>
          </a:p>
          <a:p>
            <a:pPr eaLnBrk="1" hangingPunct="1">
              <a:lnSpc>
                <a:spcPct val="150000"/>
              </a:lnSpc>
            </a:pPr>
            <a:r>
              <a:rPr lang="en-US" altLang="en-US" sz="3200" dirty="0">
                <a:solidFill>
                  <a:schemeClr val="accent1">
                    <a:lumMod val="50000"/>
                  </a:schemeClr>
                </a:solidFill>
              </a:rPr>
              <a:t>At the doctor’s office</a:t>
            </a:r>
          </a:p>
          <a:p>
            <a:pPr eaLnBrk="1" hangingPunct="1">
              <a:lnSpc>
                <a:spcPct val="150000"/>
              </a:lnSpc>
            </a:pPr>
            <a:r>
              <a:rPr lang="en-US" altLang="en-US" sz="3200" dirty="0">
                <a:solidFill>
                  <a:schemeClr val="accent1">
                    <a:lumMod val="50000"/>
                  </a:schemeClr>
                </a:solidFill>
              </a:rPr>
              <a:t>Waiting </a:t>
            </a:r>
            <a:r>
              <a:rPr lang="en-US" altLang="en-US" sz="3200" dirty="0" smtClean="0">
                <a:solidFill>
                  <a:schemeClr val="accent1">
                    <a:lumMod val="50000"/>
                  </a:schemeClr>
                </a:solidFill>
              </a:rPr>
              <a:t>to board a </a:t>
            </a:r>
            <a:r>
              <a:rPr lang="en-US" altLang="en-US" sz="3200" dirty="0">
                <a:solidFill>
                  <a:schemeClr val="accent1">
                    <a:lumMod val="50000"/>
                  </a:schemeClr>
                </a:solidFill>
              </a:rPr>
              <a:t>plane </a:t>
            </a:r>
          </a:p>
          <a:p>
            <a:pPr eaLnBrk="1" hangingPunct="1">
              <a:lnSpc>
                <a:spcPct val="150000"/>
              </a:lnSpc>
            </a:pPr>
            <a:r>
              <a:rPr lang="en-US" altLang="en-US" sz="3200" dirty="0">
                <a:solidFill>
                  <a:schemeClr val="accent1">
                    <a:lumMod val="50000"/>
                  </a:schemeClr>
                </a:solidFill>
              </a:rPr>
              <a:t>On hold</a:t>
            </a:r>
          </a:p>
          <a:p>
            <a:pPr eaLnBrk="1" hangingPunct="1">
              <a:lnSpc>
                <a:spcPct val="150000"/>
              </a:lnSpc>
            </a:pPr>
            <a:r>
              <a:rPr lang="en-US" altLang="en-US" sz="3200" dirty="0">
                <a:solidFill>
                  <a:schemeClr val="accent1">
                    <a:lumMod val="50000"/>
                  </a:schemeClr>
                </a:solidFill>
              </a:rPr>
              <a:t>When you are </a:t>
            </a:r>
            <a:r>
              <a:rPr lang="en-US" altLang="en-US" sz="3200" dirty="0" smtClean="0">
                <a:solidFill>
                  <a:schemeClr val="accent1">
                    <a:lumMod val="50000"/>
                  </a:schemeClr>
                </a:solidFill>
              </a:rPr>
              <a:t>early at work</a:t>
            </a:r>
            <a:endParaRPr lang="en-US" altLang="en-US" sz="3200" dirty="0">
              <a:solidFill>
                <a:schemeClr val="accent1">
                  <a:lumMod val="50000"/>
                </a:schemeClr>
              </a:solidFill>
            </a:endParaRPr>
          </a:p>
        </p:txBody>
      </p:sp>
      <p:sp>
        <p:nvSpPr>
          <p:cNvPr id="28675" name="Slide Number Placeholder 5"/>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81299CF-0D9D-4A0A-A717-4AEF582B7AEB}" type="slidenum">
              <a:rPr lang="en-US" altLang="en-US" sz="1400"/>
              <a:pPr/>
              <a:t>32</a:t>
            </a:fld>
            <a:endParaRPr lang="en-US" altLang="en-US" sz="140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0239" y="2684020"/>
            <a:ext cx="5332049" cy="3548236"/>
          </a:xfrm>
          <a:prstGeom prst="rect">
            <a:avLst/>
          </a:prstGeom>
        </p:spPr>
      </p:pic>
    </p:spTree>
    <p:extLst>
      <p:ext uri="{BB962C8B-B14F-4D97-AF65-F5344CB8AC3E}">
        <p14:creationId xmlns:p14="http://schemas.microsoft.com/office/powerpoint/2010/main" val="4853021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747">
                                            <p:txEl>
                                              <p:pRg st="2" end="2"/>
                                            </p:txEl>
                                          </p:spTgt>
                                        </p:tgtEl>
                                        <p:attrNameLst>
                                          <p:attrName>style.visibility</p:attrName>
                                        </p:attrNameLst>
                                      </p:cBhvr>
                                      <p:to>
                                        <p:strVal val="visible"/>
                                      </p:to>
                                    </p:set>
                                    <p:anim calcmode="lin" valueType="num">
                                      <p:cBhvr additive="base">
                                        <p:cTn id="19" dur="500" fill="hold"/>
                                        <p:tgtEl>
                                          <p:spTgt spid="3174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17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1747">
                                            <p:txEl>
                                              <p:pRg st="3" end="3"/>
                                            </p:txEl>
                                          </p:spTgt>
                                        </p:tgtEl>
                                        <p:attrNameLst>
                                          <p:attrName>style.visibility</p:attrName>
                                        </p:attrNameLst>
                                      </p:cBhvr>
                                      <p:to>
                                        <p:strVal val="visible"/>
                                      </p:to>
                                    </p:set>
                                    <p:anim calcmode="lin" valueType="num">
                                      <p:cBhvr additive="base">
                                        <p:cTn id="25" dur="500" fill="hold"/>
                                        <p:tgtEl>
                                          <p:spTgt spid="3174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17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1747">
                                            <p:txEl>
                                              <p:pRg st="4" end="4"/>
                                            </p:txEl>
                                          </p:spTgt>
                                        </p:tgtEl>
                                        <p:attrNameLst>
                                          <p:attrName>style.visibility</p:attrName>
                                        </p:attrNameLst>
                                      </p:cBhvr>
                                      <p:to>
                                        <p:strVal val="visible"/>
                                      </p:to>
                                    </p:set>
                                    <p:anim calcmode="lin" valueType="num">
                                      <p:cBhvr additive="base">
                                        <p:cTn id="31" dur="500" fill="hold"/>
                                        <p:tgtEl>
                                          <p:spTgt spid="3174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174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xfrm>
            <a:off x="1371600" y="685800"/>
            <a:ext cx="9601200" cy="777876"/>
          </a:xfrm>
          <a:noFill/>
        </p:spPr>
        <p:txBody>
          <a:bodyPr/>
          <a:lstStyle/>
          <a:p>
            <a:pPr algn="ctr" eaLnBrk="1" hangingPunct="1"/>
            <a:r>
              <a:rPr lang="en-US" altLang="en-US" b="1" dirty="0" smtClean="0">
                <a:solidFill>
                  <a:schemeClr val="accent1">
                    <a:lumMod val="50000"/>
                  </a:schemeClr>
                </a:solidFill>
              </a:rPr>
              <a:t>Use your waiting time</a:t>
            </a:r>
          </a:p>
        </p:txBody>
      </p:sp>
      <p:sp>
        <p:nvSpPr>
          <p:cNvPr id="30723" name="Slide Number Placeholder 5"/>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DAE0432-3A3C-4886-859A-F3646BBDE8CA}" type="slidenum">
              <a:rPr lang="en-US" altLang="en-US" sz="1400">
                <a:solidFill>
                  <a:schemeClr val="accent1">
                    <a:lumMod val="50000"/>
                  </a:schemeClr>
                </a:solidFill>
              </a:rPr>
              <a:pPr/>
              <a:t>33</a:t>
            </a:fld>
            <a:endParaRPr lang="en-US" altLang="en-US" sz="1400">
              <a:solidFill>
                <a:schemeClr val="accent1">
                  <a:lumMod val="50000"/>
                </a:schemeClr>
              </a:solidFill>
            </a:endParaRPr>
          </a:p>
        </p:txBody>
      </p:sp>
      <p:sp>
        <p:nvSpPr>
          <p:cNvPr id="34822" name="Text Box 6"/>
          <p:cNvSpPr txBox="1">
            <a:spLocks noChangeArrowheads="1"/>
          </p:cNvSpPr>
          <p:nvPr/>
        </p:nvSpPr>
        <p:spPr bwMode="auto">
          <a:xfrm>
            <a:off x="6156082" y="1976905"/>
            <a:ext cx="4114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000" dirty="0">
                <a:solidFill>
                  <a:schemeClr val="accent1">
                    <a:lumMod val="50000"/>
                  </a:schemeClr>
                </a:solidFill>
              </a:rPr>
              <a:t>Correspondence</a:t>
            </a:r>
          </a:p>
        </p:txBody>
      </p:sp>
      <p:sp>
        <p:nvSpPr>
          <p:cNvPr id="34823" name="Text Box 7"/>
          <p:cNvSpPr txBox="1">
            <a:spLocks noChangeArrowheads="1"/>
          </p:cNvSpPr>
          <p:nvPr/>
        </p:nvSpPr>
        <p:spPr bwMode="auto">
          <a:xfrm>
            <a:off x="1371600" y="3139282"/>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000" dirty="0">
                <a:solidFill>
                  <a:schemeClr val="accent1">
                    <a:lumMod val="50000"/>
                  </a:schemeClr>
                </a:solidFill>
              </a:rPr>
              <a:t>Letters or memos</a:t>
            </a:r>
          </a:p>
        </p:txBody>
      </p:sp>
      <p:sp>
        <p:nvSpPr>
          <p:cNvPr id="34824" name="Text Box 8"/>
          <p:cNvSpPr txBox="1">
            <a:spLocks noChangeArrowheads="1"/>
          </p:cNvSpPr>
          <p:nvPr/>
        </p:nvSpPr>
        <p:spPr bwMode="auto">
          <a:xfrm>
            <a:off x="5298832" y="5129947"/>
            <a:ext cx="4918953"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000" dirty="0" smtClean="0">
                <a:solidFill>
                  <a:schemeClr val="accent1">
                    <a:lumMod val="50000"/>
                  </a:schemeClr>
                </a:solidFill>
              </a:rPr>
              <a:t>Read books OR Listen to audio messages</a:t>
            </a:r>
            <a:endParaRPr lang="en-US" altLang="en-US" sz="4000" dirty="0">
              <a:solidFill>
                <a:schemeClr val="accent1">
                  <a:lumMod val="50000"/>
                </a:schemeClr>
              </a:solidFill>
            </a:endParaRPr>
          </a:p>
        </p:txBody>
      </p:sp>
      <p:pic>
        <p:nvPicPr>
          <p:cNvPr id="34825" name="Picture 9" descr="C:\WINNT\Profiles\tpietras\Application Data\Microsoft\Media Catalog\Downloaded Clips\cl0\BS00706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20836" y="1463676"/>
            <a:ext cx="1673225" cy="15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Picture 10" descr="C:\WINNT\Profiles\tpietras\Application Data\Microsoft\Media Catalog\Downloaded Clips\cl0\PE00098A.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8832" y="3163846"/>
            <a:ext cx="1714500"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8" name="Picture 12" descr="C:\WINNT\Profiles\tpietras\Application Data\Microsoft\Media Catalog\Downloaded Clips\cl0\BS01106_.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84815" y="4855156"/>
            <a:ext cx="136842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780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822"/>
                                        </p:tgtEl>
                                        <p:attrNameLst>
                                          <p:attrName>style.visibility</p:attrName>
                                        </p:attrNameLst>
                                      </p:cBhvr>
                                      <p:to>
                                        <p:strVal val="visible"/>
                                      </p:to>
                                    </p:set>
                                    <p:anim calcmode="lin" valueType="num">
                                      <p:cBhvr additive="base">
                                        <p:cTn id="7" dur="500" fill="hold"/>
                                        <p:tgtEl>
                                          <p:spTgt spid="34822"/>
                                        </p:tgtEl>
                                        <p:attrNameLst>
                                          <p:attrName>ppt_x</p:attrName>
                                        </p:attrNameLst>
                                      </p:cBhvr>
                                      <p:tavLst>
                                        <p:tav tm="0">
                                          <p:val>
                                            <p:strVal val="0-#ppt_w/2"/>
                                          </p:val>
                                        </p:tav>
                                        <p:tav tm="100000">
                                          <p:val>
                                            <p:strVal val="#ppt_x"/>
                                          </p:val>
                                        </p:tav>
                                      </p:tavLst>
                                    </p:anim>
                                    <p:anim calcmode="lin" valueType="num">
                                      <p:cBhvr additive="base">
                                        <p:cTn id="8" dur="500" fill="hold"/>
                                        <p:tgtEl>
                                          <p:spTgt spid="3482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nodeType="afterEffect">
                                  <p:stCondLst>
                                    <p:cond delay="1000"/>
                                  </p:stCondLst>
                                  <p:childTnLst>
                                    <p:set>
                                      <p:cBhvr>
                                        <p:cTn id="11" dur="1" fill="hold">
                                          <p:stCondLst>
                                            <p:cond delay="0"/>
                                          </p:stCondLst>
                                        </p:cTn>
                                        <p:tgtEl>
                                          <p:spTgt spid="34825"/>
                                        </p:tgtEl>
                                        <p:attrNameLst>
                                          <p:attrName>style.visibility</p:attrName>
                                        </p:attrNameLst>
                                      </p:cBhvr>
                                      <p:to>
                                        <p:strVal val="visible"/>
                                      </p:to>
                                    </p:set>
                                    <p:anim calcmode="lin" valueType="num">
                                      <p:cBhvr additive="base">
                                        <p:cTn id="12" dur="500" fill="hold"/>
                                        <p:tgtEl>
                                          <p:spTgt spid="34825"/>
                                        </p:tgtEl>
                                        <p:attrNameLst>
                                          <p:attrName>ppt_x</p:attrName>
                                        </p:attrNameLst>
                                      </p:cBhvr>
                                      <p:tavLst>
                                        <p:tav tm="0">
                                          <p:val>
                                            <p:strVal val="1+#ppt_w/2"/>
                                          </p:val>
                                        </p:tav>
                                        <p:tav tm="100000">
                                          <p:val>
                                            <p:strVal val="#ppt_x"/>
                                          </p:val>
                                        </p:tav>
                                      </p:tavLst>
                                    </p:anim>
                                    <p:anim calcmode="lin" valueType="num">
                                      <p:cBhvr additive="base">
                                        <p:cTn id="13" dur="500" fill="hold"/>
                                        <p:tgtEl>
                                          <p:spTgt spid="34825"/>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4823"/>
                                        </p:tgtEl>
                                        <p:attrNameLst>
                                          <p:attrName>style.visibility</p:attrName>
                                        </p:attrNameLst>
                                      </p:cBhvr>
                                      <p:to>
                                        <p:strVal val="visible"/>
                                      </p:to>
                                    </p:set>
                                    <p:anim calcmode="lin" valueType="num">
                                      <p:cBhvr additive="base">
                                        <p:cTn id="18" dur="500" fill="hold"/>
                                        <p:tgtEl>
                                          <p:spTgt spid="34823"/>
                                        </p:tgtEl>
                                        <p:attrNameLst>
                                          <p:attrName>ppt_x</p:attrName>
                                        </p:attrNameLst>
                                      </p:cBhvr>
                                      <p:tavLst>
                                        <p:tav tm="0">
                                          <p:val>
                                            <p:strVal val="0-#ppt_w/2"/>
                                          </p:val>
                                        </p:tav>
                                        <p:tav tm="100000">
                                          <p:val>
                                            <p:strVal val="#ppt_x"/>
                                          </p:val>
                                        </p:tav>
                                      </p:tavLst>
                                    </p:anim>
                                    <p:anim calcmode="lin" valueType="num">
                                      <p:cBhvr additive="base">
                                        <p:cTn id="19" dur="500" fill="hold"/>
                                        <p:tgtEl>
                                          <p:spTgt spid="34823"/>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2" fill="hold" nodeType="afterEffect">
                                  <p:stCondLst>
                                    <p:cond delay="1000"/>
                                  </p:stCondLst>
                                  <p:childTnLst>
                                    <p:set>
                                      <p:cBhvr>
                                        <p:cTn id="22" dur="1" fill="hold">
                                          <p:stCondLst>
                                            <p:cond delay="0"/>
                                          </p:stCondLst>
                                        </p:cTn>
                                        <p:tgtEl>
                                          <p:spTgt spid="34826"/>
                                        </p:tgtEl>
                                        <p:attrNameLst>
                                          <p:attrName>style.visibility</p:attrName>
                                        </p:attrNameLst>
                                      </p:cBhvr>
                                      <p:to>
                                        <p:strVal val="visible"/>
                                      </p:to>
                                    </p:set>
                                    <p:anim calcmode="lin" valueType="num">
                                      <p:cBhvr additive="base">
                                        <p:cTn id="23" dur="500" fill="hold"/>
                                        <p:tgtEl>
                                          <p:spTgt spid="34826"/>
                                        </p:tgtEl>
                                        <p:attrNameLst>
                                          <p:attrName>ppt_x</p:attrName>
                                        </p:attrNameLst>
                                      </p:cBhvr>
                                      <p:tavLst>
                                        <p:tav tm="0">
                                          <p:val>
                                            <p:strVal val="1+#ppt_w/2"/>
                                          </p:val>
                                        </p:tav>
                                        <p:tav tm="100000">
                                          <p:val>
                                            <p:strVal val="#ppt_x"/>
                                          </p:val>
                                        </p:tav>
                                      </p:tavLst>
                                    </p:anim>
                                    <p:anim calcmode="lin" valueType="num">
                                      <p:cBhvr additive="base">
                                        <p:cTn id="24" dur="500" fill="hold"/>
                                        <p:tgtEl>
                                          <p:spTgt spid="34826"/>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4824"/>
                                        </p:tgtEl>
                                        <p:attrNameLst>
                                          <p:attrName>style.visibility</p:attrName>
                                        </p:attrNameLst>
                                      </p:cBhvr>
                                      <p:to>
                                        <p:strVal val="visible"/>
                                      </p:to>
                                    </p:set>
                                    <p:anim calcmode="lin" valueType="num">
                                      <p:cBhvr additive="base">
                                        <p:cTn id="29" dur="500" fill="hold"/>
                                        <p:tgtEl>
                                          <p:spTgt spid="34824"/>
                                        </p:tgtEl>
                                        <p:attrNameLst>
                                          <p:attrName>ppt_x</p:attrName>
                                        </p:attrNameLst>
                                      </p:cBhvr>
                                      <p:tavLst>
                                        <p:tav tm="0">
                                          <p:val>
                                            <p:strVal val="0-#ppt_w/2"/>
                                          </p:val>
                                        </p:tav>
                                        <p:tav tm="100000">
                                          <p:val>
                                            <p:strVal val="#ppt_x"/>
                                          </p:val>
                                        </p:tav>
                                      </p:tavLst>
                                    </p:anim>
                                    <p:anim calcmode="lin" valueType="num">
                                      <p:cBhvr additive="base">
                                        <p:cTn id="30" dur="500" fill="hold"/>
                                        <p:tgtEl>
                                          <p:spTgt spid="34824"/>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500"/>
                            </p:stCondLst>
                            <p:childTnLst>
                              <p:par>
                                <p:cTn id="32" presetID="2" presetClass="entr" presetSubtype="2" fill="hold" nodeType="afterEffect">
                                  <p:stCondLst>
                                    <p:cond delay="1000"/>
                                  </p:stCondLst>
                                  <p:childTnLst>
                                    <p:set>
                                      <p:cBhvr>
                                        <p:cTn id="33" dur="1" fill="hold">
                                          <p:stCondLst>
                                            <p:cond delay="0"/>
                                          </p:stCondLst>
                                        </p:cTn>
                                        <p:tgtEl>
                                          <p:spTgt spid="34828"/>
                                        </p:tgtEl>
                                        <p:attrNameLst>
                                          <p:attrName>style.visibility</p:attrName>
                                        </p:attrNameLst>
                                      </p:cBhvr>
                                      <p:to>
                                        <p:strVal val="visible"/>
                                      </p:to>
                                    </p:set>
                                    <p:anim calcmode="lin" valueType="num">
                                      <p:cBhvr additive="base">
                                        <p:cTn id="34" dur="500" fill="hold"/>
                                        <p:tgtEl>
                                          <p:spTgt spid="34828"/>
                                        </p:tgtEl>
                                        <p:attrNameLst>
                                          <p:attrName>ppt_x</p:attrName>
                                        </p:attrNameLst>
                                      </p:cBhvr>
                                      <p:tavLst>
                                        <p:tav tm="0">
                                          <p:val>
                                            <p:strVal val="1+#ppt_w/2"/>
                                          </p:val>
                                        </p:tav>
                                        <p:tav tm="100000">
                                          <p:val>
                                            <p:strVal val="#ppt_x"/>
                                          </p:val>
                                        </p:tav>
                                      </p:tavLst>
                                    </p:anim>
                                    <p:anim calcmode="lin" valueType="num">
                                      <p:cBhvr additive="base">
                                        <p:cTn id="35" dur="500" fill="hold"/>
                                        <p:tgtEl>
                                          <p:spTgt spid="348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autoUpdateAnimBg="0"/>
      <p:bldP spid="34823" grpId="0" autoUpdateAnimBg="0"/>
      <p:bldP spid="34824"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a:xfrm>
            <a:off x="1371600" y="685800"/>
            <a:ext cx="9601200" cy="874059"/>
          </a:xfrm>
        </p:spPr>
        <p:txBody>
          <a:bodyPr>
            <a:normAutofit/>
          </a:bodyPr>
          <a:lstStyle/>
          <a:p>
            <a:pPr algn="ctr" eaLnBrk="1" hangingPunct="1"/>
            <a:r>
              <a:rPr lang="en-US" altLang="en-US" b="1" dirty="0" smtClean="0">
                <a:solidFill>
                  <a:schemeClr val="accent1">
                    <a:lumMod val="50000"/>
                  </a:schemeClr>
                </a:solidFill>
              </a:rPr>
              <a:t>Concentrate on the task at hand</a:t>
            </a:r>
          </a:p>
        </p:txBody>
      </p:sp>
      <p:sp>
        <p:nvSpPr>
          <p:cNvPr id="36868" name="Rectangle 4"/>
          <p:cNvSpPr>
            <a:spLocks noGrp="1" noChangeArrowheads="1"/>
          </p:cNvSpPr>
          <p:nvPr>
            <p:ph idx="1"/>
          </p:nvPr>
        </p:nvSpPr>
        <p:spPr>
          <a:xfrm>
            <a:off x="1981199" y="2514600"/>
            <a:ext cx="6623957" cy="1828800"/>
          </a:xfrm>
        </p:spPr>
        <p:txBody>
          <a:bodyPr>
            <a:noAutofit/>
          </a:bodyPr>
          <a:lstStyle/>
          <a:p>
            <a:pPr marL="441325" indent="-441325" eaLnBrk="1" hangingPunct="1">
              <a:lnSpc>
                <a:spcPct val="110000"/>
              </a:lnSpc>
            </a:pPr>
            <a:r>
              <a:rPr lang="en-US" altLang="en-US" sz="4800" dirty="0">
                <a:solidFill>
                  <a:schemeClr val="accent1">
                    <a:lumMod val="50000"/>
                  </a:schemeClr>
                </a:solidFill>
              </a:rPr>
              <a:t>Focus on your goal</a:t>
            </a:r>
          </a:p>
          <a:p>
            <a:pPr marL="441325" indent="-441325" eaLnBrk="1" hangingPunct="1">
              <a:lnSpc>
                <a:spcPct val="110000"/>
              </a:lnSpc>
            </a:pPr>
            <a:r>
              <a:rPr lang="en-US" altLang="en-US" sz="4800" dirty="0">
                <a:solidFill>
                  <a:schemeClr val="accent1">
                    <a:lumMod val="50000"/>
                  </a:schemeClr>
                </a:solidFill>
              </a:rPr>
              <a:t>Tune </a:t>
            </a:r>
            <a:r>
              <a:rPr lang="en-US" altLang="en-US" sz="4800" dirty="0" smtClean="0">
                <a:solidFill>
                  <a:schemeClr val="accent1">
                    <a:lumMod val="50000"/>
                  </a:schemeClr>
                </a:solidFill>
              </a:rPr>
              <a:t>out </a:t>
            </a:r>
            <a:r>
              <a:rPr lang="en-US" altLang="en-US" sz="4800" dirty="0">
                <a:solidFill>
                  <a:schemeClr val="accent1">
                    <a:lumMod val="50000"/>
                  </a:schemeClr>
                </a:solidFill>
              </a:rPr>
              <a:t>interruptions</a:t>
            </a:r>
          </a:p>
        </p:txBody>
      </p:sp>
      <p:sp>
        <p:nvSpPr>
          <p:cNvPr id="32771" name="Slide Number Placeholder 5"/>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A9A8DB2-4A43-49C9-9559-961A8577CFB4}" type="slidenum">
              <a:rPr lang="en-US" altLang="en-US" sz="1400"/>
              <a:pPr/>
              <a:t>34</a:t>
            </a:fld>
            <a:endParaRPr lang="en-US" altLang="en-US" sz="1400"/>
          </a:p>
        </p:txBody>
      </p:sp>
      <p:pic>
        <p:nvPicPr>
          <p:cNvPr id="3277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35718" y="1888331"/>
            <a:ext cx="2116138"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8774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868">
                                            <p:txEl>
                                              <p:pRg st="0" end="0"/>
                                            </p:txEl>
                                          </p:spTgt>
                                        </p:tgtEl>
                                        <p:attrNameLst>
                                          <p:attrName>style.visibility</p:attrName>
                                        </p:attrNameLst>
                                      </p:cBhvr>
                                      <p:to>
                                        <p:strVal val="visible"/>
                                      </p:to>
                                    </p:set>
                                    <p:anim calcmode="lin" valueType="num">
                                      <p:cBhvr additive="base">
                                        <p:cTn id="7" dur="500" fill="hold"/>
                                        <p:tgtEl>
                                          <p:spTgt spid="3686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86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868">
                                            <p:txEl>
                                              <p:pRg st="1" end="1"/>
                                            </p:txEl>
                                          </p:spTgt>
                                        </p:tgtEl>
                                        <p:attrNameLst>
                                          <p:attrName>style.visibility</p:attrName>
                                        </p:attrNameLst>
                                      </p:cBhvr>
                                      <p:to>
                                        <p:strVal val="visible"/>
                                      </p:to>
                                    </p:set>
                                    <p:anim calcmode="lin" valueType="num">
                                      <p:cBhvr additive="base">
                                        <p:cTn id="13" dur="500" fill="hold"/>
                                        <p:tgtEl>
                                          <p:spTgt spid="3686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6868">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290482" y="745191"/>
            <a:ext cx="7848600" cy="1143000"/>
          </a:xfrm>
          <a:noFill/>
          <a:ln/>
        </p:spPr>
        <p:txBody>
          <a:bodyPr>
            <a:normAutofit/>
          </a:bodyPr>
          <a:lstStyle/>
          <a:p>
            <a:pPr algn="ctr"/>
            <a:r>
              <a:rPr lang="en-US" altLang="en-US" b="1" dirty="0">
                <a:solidFill>
                  <a:schemeClr val="accent1">
                    <a:lumMod val="50000"/>
                  </a:schemeClr>
                </a:solidFill>
              </a:rPr>
              <a:t>NEVER  PROCRASTINATE</a:t>
            </a:r>
          </a:p>
        </p:txBody>
      </p:sp>
      <p:sp>
        <p:nvSpPr>
          <p:cNvPr id="6147" name="Rectangle 3"/>
          <p:cNvSpPr>
            <a:spLocks noGrp="1" noChangeArrowheads="1"/>
          </p:cNvSpPr>
          <p:nvPr>
            <p:ph idx="1"/>
          </p:nvPr>
        </p:nvSpPr>
        <p:spPr>
          <a:xfrm>
            <a:off x="1583390" y="2543734"/>
            <a:ext cx="6493809" cy="3095065"/>
          </a:xfrm>
          <a:noFill/>
          <a:ln/>
        </p:spPr>
        <p:txBody>
          <a:bodyPr>
            <a:normAutofit fontScale="40000" lnSpcReduction="20000"/>
          </a:bodyPr>
          <a:lstStyle/>
          <a:p>
            <a:r>
              <a:rPr lang="en-US" altLang="en-US" sz="9000" dirty="0">
                <a:solidFill>
                  <a:schemeClr val="accent1">
                    <a:lumMod val="50000"/>
                  </a:schemeClr>
                </a:solidFill>
              </a:rPr>
              <a:t>The work will not disappear</a:t>
            </a:r>
            <a:r>
              <a:rPr lang="en-US" altLang="en-US" sz="9000" dirty="0" smtClean="0">
                <a:solidFill>
                  <a:schemeClr val="accent1">
                    <a:lumMod val="50000"/>
                  </a:schemeClr>
                </a:solidFill>
              </a:rPr>
              <a:t>!</a:t>
            </a:r>
          </a:p>
          <a:p>
            <a:pPr algn="ctr">
              <a:buFontTx/>
              <a:buNone/>
            </a:pPr>
            <a:r>
              <a:rPr lang="en-US" altLang="en-US" sz="9600" b="1" i="1" dirty="0">
                <a:solidFill>
                  <a:schemeClr val="accent1">
                    <a:lumMod val="50000"/>
                  </a:schemeClr>
                </a:solidFill>
              </a:rPr>
              <a:t>“Procrastination is the</a:t>
            </a:r>
            <a:br>
              <a:rPr lang="en-US" altLang="en-US" sz="9600" b="1" i="1" dirty="0">
                <a:solidFill>
                  <a:schemeClr val="accent1">
                    <a:lumMod val="50000"/>
                  </a:schemeClr>
                </a:solidFill>
              </a:rPr>
            </a:br>
            <a:r>
              <a:rPr lang="en-US" altLang="en-US" sz="9600" b="1" i="1" dirty="0">
                <a:solidFill>
                  <a:schemeClr val="accent1">
                    <a:lumMod val="50000"/>
                  </a:schemeClr>
                </a:solidFill>
              </a:rPr>
              <a:t>thief of time”</a:t>
            </a:r>
          </a:p>
          <a:p>
            <a:pPr algn="r">
              <a:buFontTx/>
              <a:buNone/>
            </a:pPr>
            <a:r>
              <a:rPr lang="en-US" altLang="en-US" sz="9600" b="1" dirty="0">
                <a:solidFill>
                  <a:schemeClr val="accent1">
                    <a:lumMod val="50000"/>
                  </a:schemeClr>
                </a:solidFill>
              </a:rPr>
              <a:t>Edward Young</a:t>
            </a:r>
          </a:p>
          <a:p>
            <a:pPr algn="r">
              <a:buFontTx/>
              <a:buNone/>
            </a:pPr>
            <a:r>
              <a:rPr lang="en-US" altLang="en-US" sz="9600" b="1" dirty="0">
                <a:solidFill>
                  <a:schemeClr val="accent1">
                    <a:lumMod val="50000"/>
                  </a:schemeClr>
                </a:solidFill>
              </a:rPr>
              <a:t>Night Thoughts, 1742</a:t>
            </a:r>
          </a:p>
          <a:p>
            <a:endParaRPr lang="en-US" altLang="en-US" sz="9600" dirty="0">
              <a:solidFill>
                <a:schemeClr val="accent1">
                  <a:lumMod val="50000"/>
                </a:schemeClr>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8700" y="4607507"/>
            <a:ext cx="3300132" cy="2062583"/>
          </a:xfrm>
          <a:prstGeom prst="rect">
            <a:avLst/>
          </a:prstGeom>
        </p:spPr>
      </p:pic>
    </p:spTree>
    <p:extLst>
      <p:ext uri="{BB962C8B-B14F-4D97-AF65-F5344CB8AC3E}">
        <p14:creationId xmlns:p14="http://schemas.microsoft.com/office/powerpoint/2010/main" val="3402518136"/>
      </p:ext>
    </p:extLst>
  </p:cSld>
  <p:clrMapOvr>
    <a:masterClrMapping/>
  </p:clrMapOvr>
  <p:transition>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2057400" y="609600"/>
            <a:ext cx="8894456" cy="1143000"/>
          </a:xfrm>
        </p:spPr>
        <p:txBody>
          <a:bodyPr>
            <a:noAutofit/>
          </a:bodyPr>
          <a:lstStyle/>
          <a:p>
            <a:pPr eaLnBrk="1" hangingPunct="1"/>
            <a:r>
              <a:rPr lang="en-US" altLang="en-US" sz="4400" b="1" dirty="0" smtClean="0">
                <a:solidFill>
                  <a:schemeClr val="accent1">
                    <a:lumMod val="50000"/>
                  </a:schemeClr>
                </a:solidFill>
              </a:rPr>
              <a:t>Consider your personal prime time</a:t>
            </a:r>
          </a:p>
        </p:txBody>
      </p:sp>
      <p:sp>
        <p:nvSpPr>
          <p:cNvPr id="39939" name="Rectangle 3"/>
          <p:cNvSpPr>
            <a:spLocks noGrp="1" noChangeArrowheads="1"/>
          </p:cNvSpPr>
          <p:nvPr>
            <p:ph idx="1"/>
          </p:nvPr>
        </p:nvSpPr>
        <p:spPr>
          <a:xfrm>
            <a:off x="1918447" y="1981200"/>
            <a:ext cx="4092388" cy="3451412"/>
          </a:xfrm>
        </p:spPr>
        <p:txBody>
          <a:bodyPr>
            <a:normAutofit/>
          </a:bodyPr>
          <a:lstStyle/>
          <a:p>
            <a:pPr eaLnBrk="1" hangingPunct="1">
              <a:lnSpc>
                <a:spcPct val="90000"/>
              </a:lnSpc>
            </a:pPr>
            <a:r>
              <a:rPr lang="en-US" altLang="en-US" sz="5400" dirty="0">
                <a:solidFill>
                  <a:schemeClr val="accent1">
                    <a:lumMod val="50000"/>
                  </a:schemeClr>
                </a:solidFill>
              </a:rPr>
              <a:t>Morning?</a:t>
            </a:r>
          </a:p>
          <a:p>
            <a:pPr eaLnBrk="1" hangingPunct="1">
              <a:lnSpc>
                <a:spcPct val="90000"/>
              </a:lnSpc>
            </a:pPr>
            <a:r>
              <a:rPr lang="en-US" altLang="en-US" sz="5400" dirty="0">
                <a:solidFill>
                  <a:schemeClr val="accent1">
                    <a:lumMod val="50000"/>
                  </a:schemeClr>
                </a:solidFill>
              </a:rPr>
              <a:t>Evening?</a:t>
            </a:r>
          </a:p>
          <a:p>
            <a:pPr eaLnBrk="1" hangingPunct="1">
              <a:lnSpc>
                <a:spcPct val="90000"/>
              </a:lnSpc>
            </a:pPr>
            <a:r>
              <a:rPr lang="en-US" altLang="en-US" sz="5400" dirty="0">
                <a:solidFill>
                  <a:schemeClr val="accent1">
                    <a:lumMod val="50000"/>
                  </a:schemeClr>
                </a:solidFill>
              </a:rPr>
              <a:t>Late night?</a:t>
            </a:r>
          </a:p>
        </p:txBody>
      </p:sp>
      <p:sp>
        <p:nvSpPr>
          <p:cNvPr id="34819" name="Slide Number Placeholder 5"/>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93B2607-3FD3-480F-8E68-35D5799ED450}" type="slidenum">
              <a:rPr lang="en-US" altLang="en-US" sz="1400"/>
              <a:pPr/>
              <a:t>36</a:t>
            </a:fld>
            <a:endParaRPr lang="en-US" altLang="en-US" sz="1400"/>
          </a:p>
        </p:txBody>
      </p:sp>
      <p:pic>
        <p:nvPicPr>
          <p:cNvPr id="3482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1" y="1981200"/>
            <a:ext cx="285591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94802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additive="base">
                                        <p:cTn id="7" dur="500" fill="hold"/>
                                        <p:tgtEl>
                                          <p:spTgt spid="399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99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939">
                                            <p:txEl>
                                              <p:pRg st="1" end="1"/>
                                            </p:txEl>
                                          </p:spTgt>
                                        </p:tgtEl>
                                        <p:attrNameLst>
                                          <p:attrName>style.visibility</p:attrName>
                                        </p:attrNameLst>
                                      </p:cBhvr>
                                      <p:to>
                                        <p:strVal val="visible"/>
                                      </p:to>
                                    </p:set>
                                    <p:anim calcmode="lin" valueType="num">
                                      <p:cBhvr additive="base">
                                        <p:cTn id="13" dur="500" fill="hold"/>
                                        <p:tgtEl>
                                          <p:spTgt spid="399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99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9939">
                                            <p:txEl>
                                              <p:pRg st="2" end="2"/>
                                            </p:txEl>
                                          </p:spTgt>
                                        </p:tgtEl>
                                        <p:attrNameLst>
                                          <p:attrName>style.visibility</p:attrName>
                                        </p:attrNameLst>
                                      </p:cBhvr>
                                      <p:to>
                                        <p:strVal val="visible"/>
                                      </p:to>
                                    </p:set>
                                    <p:anim calcmode="lin" valueType="num">
                                      <p:cBhvr additive="base">
                                        <p:cTn id="19" dur="500" fill="hold"/>
                                        <p:tgtEl>
                                          <p:spTgt spid="399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993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6" name="Rectangle 2"/>
          <p:cNvSpPr>
            <a:spLocks noGrp="1" noChangeArrowheads="1"/>
          </p:cNvSpPr>
          <p:nvPr>
            <p:ph type="title"/>
          </p:nvPr>
        </p:nvSpPr>
        <p:spPr>
          <a:xfrm>
            <a:off x="1992936" y="466165"/>
            <a:ext cx="4449428" cy="635271"/>
          </a:xfrm>
        </p:spPr>
        <p:txBody>
          <a:bodyPr>
            <a:normAutofit fontScale="90000"/>
          </a:bodyPr>
          <a:lstStyle/>
          <a:p>
            <a:pPr algn="ctr" eaLnBrk="1" hangingPunct="1"/>
            <a:r>
              <a:rPr lang="en-US" altLang="en-US" b="1" dirty="0" smtClean="0">
                <a:solidFill>
                  <a:schemeClr val="accent1">
                    <a:lumMod val="50000"/>
                  </a:schemeClr>
                </a:solidFill>
              </a:rPr>
              <a:t>SUMMARY</a:t>
            </a:r>
          </a:p>
        </p:txBody>
      </p:sp>
      <p:sp>
        <p:nvSpPr>
          <p:cNvPr id="44035" name="Rectangle 3"/>
          <p:cNvSpPr>
            <a:spLocks noGrp="1" noChangeArrowheads="1"/>
          </p:cNvSpPr>
          <p:nvPr>
            <p:ph idx="1"/>
          </p:nvPr>
        </p:nvSpPr>
        <p:spPr>
          <a:xfrm>
            <a:off x="1255935" y="1631308"/>
            <a:ext cx="5923430" cy="4235823"/>
          </a:xfrm>
        </p:spPr>
        <p:txBody>
          <a:bodyPr>
            <a:normAutofit fontScale="85000" lnSpcReduction="10000"/>
          </a:bodyPr>
          <a:lstStyle/>
          <a:p>
            <a:pPr marL="444500" lvl="1" indent="-350838" eaLnBrk="1" hangingPunct="1">
              <a:lnSpc>
                <a:spcPct val="90000"/>
              </a:lnSpc>
              <a:buFontTx/>
              <a:buChar char="•"/>
              <a:tabLst>
                <a:tab pos="363538" algn="l"/>
              </a:tabLst>
            </a:pPr>
            <a:r>
              <a:rPr lang="en-US" altLang="en-US" sz="3600" dirty="0">
                <a:solidFill>
                  <a:schemeClr val="accent1">
                    <a:lumMod val="50000"/>
                  </a:schemeClr>
                </a:solidFill>
              </a:rPr>
              <a:t>Set goals</a:t>
            </a:r>
          </a:p>
          <a:p>
            <a:pPr marL="444500" lvl="1" indent="-350838" eaLnBrk="1" hangingPunct="1">
              <a:lnSpc>
                <a:spcPct val="90000"/>
              </a:lnSpc>
              <a:buFontTx/>
              <a:buChar char="•"/>
              <a:tabLst>
                <a:tab pos="363538" algn="l"/>
              </a:tabLst>
            </a:pPr>
            <a:r>
              <a:rPr lang="en-US" altLang="en-US" sz="3600" dirty="0" smtClean="0">
                <a:solidFill>
                  <a:schemeClr val="accent1">
                    <a:lumMod val="50000"/>
                  </a:schemeClr>
                </a:solidFill>
              </a:rPr>
              <a:t>Prioritize</a:t>
            </a:r>
          </a:p>
          <a:p>
            <a:pPr marL="444500" lvl="1" indent="-350838" eaLnBrk="1" hangingPunct="1">
              <a:lnSpc>
                <a:spcPct val="90000"/>
              </a:lnSpc>
              <a:buFontTx/>
              <a:buChar char="•"/>
              <a:tabLst>
                <a:tab pos="363538" algn="l"/>
              </a:tabLst>
            </a:pPr>
            <a:r>
              <a:rPr lang="en-US" altLang="en-US" sz="3600" dirty="0" smtClean="0">
                <a:solidFill>
                  <a:schemeClr val="accent1">
                    <a:lumMod val="50000"/>
                  </a:schemeClr>
                </a:solidFill>
              </a:rPr>
              <a:t>Learn </a:t>
            </a:r>
            <a:r>
              <a:rPr lang="en-US" altLang="en-US" sz="3600" dirty="0">
                <a:solidFill>
                  <a:schemeClr val="accent1">
                    <a:lumMod val="50000"/>
                  </a:schemeClr>
                </a:solidFill>
              </a:rPr>
              <a:t>when to say “NO”</a:t>
            </a:r>
          </a:p>
          <a:p>
            <a:pPr marL="444500" lvl="1" indent="-350838" eaLnBrk="1" hangingPunct="1">
              <a:lnSpc>
                <a:spcPct val="90000"/>
              </a:lnSpc>
              <a:buFontTx/>
              <a:buChar char="•"/>
              <a:tabLst>
                <a:tab pos="363538" algn="l"/>
              </a:tabLst>
            </a:pPr>
            <a:r>
              <a:rPr lang="en-US" altLang="en-US" sz="3600" dirty="0">
                <a:solidFill>
                  <a:schemeClr val="accent1">
                    <a:lumMod val="50000"/>
                  </a:schemeClr>
                </a:solidFill>
              </a:rPr>
              <a:t>Use your waiting time</a:t>
            </a:r>
          </a:p>
          <a:p>
            <a:pPr marL="444500" lvl="1" indent="-350838" eaLnBrk="1" hangingPunct="1">
              <a:lnSpc>
                <a:spcPct val="90000"/>
              </a:lnSpc>
              <a:buFontTx/>
              <a:buChar char="•"/>
              <a:tabLst>
                <a:tab pos="363538" algn="l"/>
              </a:tabLst>
            </a:pPr>
            <a:r>
              <a:rPr lang="en-US" altLang="en-US" sz="3600" dirty="0">
                <a:solidFill>
                  <a:schemeClr val="accent1">
                    <a:lumMod val="50000"/>
                  </a:schemeClr>
                </a:solidFill>
              </a:rPr>
              <a:t>Concentrate on the task at hand</a:t>
            </a:r>
          </a:p>
          <a:p>
            <a:pPr marL="444500" lvl="1" indent="-350838" eaLnBrk="1" hangingPunct="1">
              <a:lnSpc>
                <a:spcPct val="90000"/>
              </a:lnSpc>
              <a:buFontTx/>
              <a:buChar char="•"/>
              <a:tabLst>
                <a:tab pos="363538" algn="l"/>
              </a:tabLst>
            </a:pPr>
            <a:r>
              <a:rPr lang="en-US" altLang="en-US" sz="3600" dirty="0">
                <a:solidFill>
                  <a:schemeClr val="accent1">
                    <a:lumMod val="50000"/>
                  </a:schemeClr>
                </a:solidFill>
              </a:rPr>
              <a:t>Consider your personal prime time</a:t>
            </a:r>
          </a:p>
          <a:p>
            <a:pPr marL="444500" lvl="1" indent="-350838" eaLnBrk="1" hangingPunct="1">
              <a:lnSpc>
                <a:spcPct val="90000"/>
              </a:lnSpc>
              <a:buFontTx/>
              <a:buChar char="•"/>
              <a:tabLst>
                <a:tab pos="363538" algn="l"/>
              </a:tabLst>
            </a:pPr>
            <a:r>
              <a:rPr lang="en-US" altLang="en-US" sz="3600" dirty="0">
                <a:solidFill>
                  <a:schemeClr val="accent1">
                    <a:lumMod val="50000"/>
                  </a:schemeClr>
                </a:solidFill>
              </a:rPr>
              <a:t>Celebrate success</a:t>
            </a:r>
          </a:p>
        </p:txBody>
      </p:sp>
      <p:sp>
        <p:nvSpPr>
          <p:cNvPr id="38915" name="Slide Number Placeholder 5"/>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5D838C3-A681-4012-A94E-EDA1ABC41E7E}" type="slidenum">
              <a:rPr lang="en-US" altLang="en-US" sz="1400"/>
              <a:pPr/>
              <a:t>37</a:t>
            </a:fld>
            <a:endParaRPr lang="en-US" altLang="en-US" sz="140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9365" y="2377619"/>
            <a:ext cx="4876800" cy="2743200"/>
          </a:xfrm>
          <a:prstGeom prst="rect">
            <a:avLst/>
          </a:prstGeom>
        </p:spPr>
      </p:pic>
    </p:spTree>
    <p:extLst>
      <p:ext uri="{BB962C8B-B14F-4D97-AF65-F5344CB8AC3E}">
        <p14:creationId xmlns:p14="http://schemas.microsoft.com/office/powerpoint/2010/main" val="3630400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 calcmode="lin" valueType="num">
                                      <p:cBhvr additive="base">
                                        <p:cTn id="7" dur="500" fill="hold"/>
                                        <p:tgtEl>
                                          <p:spTgt spid="4403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403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4035">
                                            <p:txEl>
                                              <p:pRg st="1" end="1"/>
                                            </p:txEl>
                                          </p:spTgt>
                                        </p:tgtEl>
                                        <p:attrNameLst>
                                          <p:attrName>style.visibility</p:attrName>
                                        </p:attrNameLst>
                                      </p:cBhvr>
                                      <p:to>
                                        <p:strVal val="visible"/>
                                      </p:to>
                                    </p:set>
                                    <p:anim calcmode="lin" valueType="num">
                                      <p:cBhvr additive="base">
                                        <p:cTn id="11" dur="500" fill="hold"/>
                                        <p:tgtEl>
                                          <p:spTgt spid="44035">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403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4035">
                                            <p:txEl>
                                              <p:pRg st="2" end="2"/>
                                            </p:txEl>
                                          </p:spTgt>
                                        </p:tgtEl>
                                        <p:attrNameLst>
                                          <p:attrName>style.visibility</p:attrName>
                                        </p:attrNameLst>
                                      </p:cBhvr>
                                      <p:to>
                                        <p:strVal val="visible"/>
                                      </p:to>
                                    </p:set>
                                    <p:anim calcmode="lin" valueType="num">
                                      <p:cBhvr additive="base">
                                        <p:cTn id="15" dur="500" fill="hold"/>
                                        <p:tgtEl>
                                          <p:spTgt spid="44035">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4403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4035">
                                            <p:txEl>
                                              <p:pRg st="3" end="3"/>
                                            </p:txEl>
                                          </p:spTgt>
                                        </p:tgtEl>
                                        <p:attrNameLst>
                                          <p:attrName>style.visibility</p:attrName>
                                        </p:attrNameLst>
                                      </p:cBhvr>
                                      <p:to>
                                        <p:strVal val="visible"/>
                                      </p:to>
                                    </p:set>
                                    <p:anim calcmode="lin" valueType="num">
                                      <p:cBhvr additive="base">
                                        <p:cTn id="19" dur="500" fill="hold"/>
                                        <p:tgtEl>
                                          <p:spTgt spid="4403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4035">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4035">
                                            <p:txEl>
                                              <p:pRg st="4" end="4"/>
                                            </p:txEl>
                                          </p:spTgt>
                                        </p:tgtEl>
                                        <p:attrNameLst>
                                          <p:attrName>style.visibility</p:attrName>
                                        </p:attrNameLst>
                                      </p:cBhvr>
                                      <p:to>
                                        <p:strVal val="visible"/>
                                      </p:to>
                                    </p:set>
                                    <p:anim calcmode="lin" valueType="num">
                                      <p:cBhvr additive="base">
                                        <p:cTn id="23" dur="500" fill="hold"/>
                                        <p:tgtEl>
                                          <p:spTgt spid="44035">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4035">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4035">
                                            <p:txEl>
                                              <p:pRg st="5" end="5"/>
                                            </p:txEl>
                                          </p:spTgt>
                                        </p:tgtEl>
                                        <p:attrNameLst>
                                          <p:attrName>style.visibility</p:attrName>
                                        </p:attrNameLst>
                                      </p:cBhvr>
                                      <p:to>
                                        <p:strVal val="visible"/>
                                      </p:to>
                                    </p:set>
                                    <p:anim calcmode="lin" valueType="num">
                                      <p:cBhvr additive="base">
                                        <p:cTn id="27" dur="500" fill="hold"/>
                                        <p:tgtEl>
                                          <p:spTgt spid="44035">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4035">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4035">
                                            <p:txEl>
                                              <p:pRg st="6" end="6"/>
                                            </p:txEl>
                                          </p:spTgt>
                                        </p:tgtEl>
                                        <p:attrNameLst>
                                          <p:attrName>style.visibility</p:attrName>
                                        </p:attrNameLst>
                                      </p:cBhvr>
                                      <p:to>
                                        <p:strVal val="visible"/>
                                      </p:to>
                                    </p:set>
                                    <p:anim calcmode="lin" valueType="num">
                                      <p:cBhvr additive="base">
                                        <p:cTn id="31" dur="500" fill="hold"/>
                                        <p:tgtEl>
                                          <p:spTgt spid="44035">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403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ell\Desktop\images-3.jpg"/>
          <p:cNvPicPr>
            <a:picLocks noChangeAspect="1" noChangeArrowheads="1"/>
          </p:cNvPicPr>
          <p:nvPr/>
        </p:nvPicPr>
        <p:blipFill>
          <a:blip r:embed="rId2"/>
          <a:srcRect/>
          <a:stretch>
            <a:fillRect/>
          </a:stretch>
        </p:blipFill>
        <p:spPr bwMode="auto">
          <a:xfrm>
            <a:off x="1858814" y="1832379"/>
            <a:ext cx="9015132" cy="4839873"/>
          </a:xfrm>
          <a:prstGeom prst="rect">
            <a:avLst/>
          </a:prstGeom>
          <a:noFill/>
        </p:spPr>
      </p:pic>
      <p:sp>
        <p:nvSpPr>
          <p:cNvPr id="3" name="TextBox 2"/>
          <p:cNvSpPr txBox="1"/>
          <p:nvPr/>
        </p:nvSpPr>
        <p:spPr>
          <a:xfrm>
            <a:off x="1613648" y="403412"/>
            <a:ext cx="9816352" cy="646331"/>
          </a:xfrm>
          <a:prstGeom prst="rect">
            <a:avLst/>
          </a:prstGeom>
          <a:noFill/>
        </p:spPr>
        <p:txBody>
          <a:bodyPr wrap="square" rtlCol="0">
            <a:spAutoFit/>
          </a:bodyPr>
          <a:lstStyle/>
          <a:p>
            <a:pPr algn="ctr"/>
            <a:r>
              <a:rPr lang="en-GB" sz="3600" b="1" dirty="0">
                <a:solidFill>
                  <a:srgbClr val="003399"/>
                </a:solidFill>
              </a:rPr>
              <a:t>WHAT DRIVES EFFECTIVE TIME MANAGEMENT?</a:t>
            </a:r>
            <a:endParaRPr lang="en-GB" sz="3600" dirty="0">
              <a:solidFill>
                <a:srgbClr val="003399"/>
              </a:solidFill>
            </a:endParaRPr>
          </a:p>
        </p:txBody>
      </p:sp>
    </p:spTree>
    <p:extLst>
      <p:ext uri="{BB962C8B-B14F-4D97-AF65-F5344CB8AC3E}">
        <p14:creationId xmlns:p14="http://schemas.microsoft.com/office/powerpoint/2010/main" val="8786775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27017" y="193965"/>
            <a:ext cx="4849092" cy="665018"/>
          </a:xfr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lvl="0"/>
            <a:r>
              <a:rPr lang="en-GB" sz="4900" b="1" dirty="0">
                <a:solidFill>
                  <a:schemeClr val="accent1">
                    <a:lumMod val="50000"/>
                  </a:schemeClr>
                </a:solidFill>
                <a:latin typeface="+mn-lt"/>
              </a:rPr>
              <a:t>MULTI-TASKING</a:t>
            </a:r>
            <a:r>
              <a:rPr lang="en-GB" dirty="0">
                <a:solidFill>
                  <a:schemeClr val="accent1">
                    <a:lumMod val="50000"/>
                  </a:schemeClr>
                </a:solidFill>
              </a:rPr>
              <a:t> </a:t>
            </a:r>
            <a:endParaRPr lang="en-US" dirty="0">
              <a:solidFill>
                <a:schemeClr val="accent1">
                  <a:lumMod val="50000"/>
                </a:schemeClr>
              </a:solidFill>
            </a:endParaRPr>
          </a:p>
        </p:txBody>
      </p:sp>
      <p:sp>
        <p:nvSpPr>
          <p:cNvPr id="6" name="Content Placeholder 5"/>
          <p:cNvSpPr>
            <a:spLocks noGrp="1"/>
          </p:cNvSpPr>
          <p:nvPr>
            <p:ph sz="half" idx="1"/>
          </p:nvPr>
        </p:nvSpPr>
        <p:spPr>
          <a:xfrm>
            <a:off x="1385455" y="1343892"/>
            <a:ext cx="5985164" cy="4946071"/>
          </a:xfrm>
        </p:spPr>
        <p:txBody>
          <a:bodyPr>
            <a:noAutofit/>
          </a:bodyPr>
          <a:lstStyle/>
          <a:p>
            <a:pPr marL="0" indent="0">
              <a:buNone/>
            </a:pPr>
            <a:r>
              <a:rPr lang="en-GB" sz="3200" dirty="0">
                <a:solidFill>
                  <a:schemeClr val="accent1">
                    <a:lumMod val="50000"/>
                  </a:schemeClr>
                </a:solidFill>
              </a:rPr>
              <a:t>Many of us think that multitasking is the best way to get through a demanding day, however this is a myth! </a:t>
            </a:r>
            <a:endParaRPr lang="en-US" sz="3200" dirty="0">
              <a:solidFill>
                <a:schemeClr val="accent1">
                  <a:lumMod val="50000"/>
                </a:schemeClr>
              </a:solidFill>
            </a:endParaRPr>
          </a:p>
          <a:p>
            <a:r>
              <a:rPr lang="en-GB" sz="3200" dirty="0" smtClean="0">
                <a:solidFill>
                  <a:schemeClr val="accent1">
                    <a:lumMod val="50000"/>
                  </a:schemeClr>
                </a:solidFill>
              </a:rPr>
              <a:t>Reduces </a:t>
            </a:r>
            <a:r>
              <a:rPr lang="en-GB" sz="3200" dirty="0">
                <a:solidFill>
                  <a:schemeClr val="accent1">
                    <a:lumMod val="50000"/>
                  </a:schemeClr>
                </a:solidFill>
              </a:rPr>
              <a:t>your ability to focus</a:t>
            </a:r>
          </a:p>
          <a:p>
            <a:r>
              <a:rPr lang="en-GB" sz="3200" dirty="0">
                <a:solidFill>
                  <a:schemeClr val="accent1">
                    <a:lumMod val="50000"/>
                  </a:schemeClr>
                </a:solidFill>
              </a:rPr>
              <a:t>Lowers the quality of work</a:t>
            </a:r>
            <a:endParaRPr lang="en-US" sz="3200" dirty="0">
              <a:solidFill>
                <a:schemeClr val="accent1">
                  <a:lumMod val="50000"/>
                </a:schemeClr>
              </a:solidFill>
            </a:endParaRPr>
          </a:p>
          <a:p>
            <a:r>
              <a:rPr lang="en-GB" sz="3200" dirty="0">
                <a:solidFill>
                  <a:schemeClr val="accent1">
                    <a:lumMod val="50000"/>
                  </a:schemeClr>
                </a:solidFill>
              </a:rPr>
              <a:t>It can actually cost you more </a:t>
            </a:r>
            <a:r>
              <a:rPr lang="en-GB" sz="3200" dirty="0" smtClean="0">
                <a:solidFill>
                  <a:schemeClr val="accent1">
                    <a:lumMod val="50000"/>
                  </a:schemeClr>
                </a:solidFill>
              </a:rPr>
              <a:t>time</a:t>
            </a:r>
            <a:endParaRPr lang="en-US" sz="2800" dirty="0">
              <a:solidFill>
                <a:schemeClr val="accent1">
                  <a:lumMod val="50000"/>
                </a:schemeClr>
              </a:solidFill>
            </a:endParaRPr>
          </a:p>
          <a:p>
            <a:pPr marL="0" indent="0">
              <a:buNone/>
            </a:pPr>
            <a:endParaRPr lang="en-US" sz="1600" dirty="0">
              <a:solidFill>
                <a:schemeClr val="accent1">
                  <a:lumMod val="50000"/>
                </a:schemeClr>
              </a:solidFill>
            </a:endParaRPr>
          </a:p>
        </p:txBody>
      </p:sp>
      <p:pic>
        <p:nvPicPr>
          <p:cNvPr id="9218" name="Picture 2" descr="C:\Users\dell\Desktop\images-5.jpg"/>
          <p:cNvPicPr>
            <a:picLocks noChangeAspect="1" noChangeArrowheads="1"/>
          </p:cNvPicPr>
          <p:nvPr/>
        </p:nvPicPr>
        <p:blipFill>
          <a:blip r:embed="rId3"/>
          <a:srcRect/>
          <a:stretch>
            <a:fillRect/>
          </a:stretch>
        </p:blipFill>
        <p:spPr bwMode="auto">
          <a:xfrm>
            <a:off x="7695411" y="1790700"/>
            <a:ext cx="4302318" cy="4366662"/>
          </a:xfrm>
          <a:prstGeom prst="rect">
            <a:avLst/>
          </a:prstGeom>
          <a:noFill/>
        </p:spPr>
      </p:pic>
    </p:spTree>
    <p:extLst>
      <p:ext uri="{BB962C8B-B14F-4D97-AF65-F5344CB8AC3E}">
        <p14:creationId xmlns:p14="http://schemas.microsoft.com/office/powerpoint/2010/main" val="19905462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5491" y="657048"/>
            <a:ext cx="7426036" cy="839244"/>
          </a:xfr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algn="ctr"/>
            <a:r>
              <a:rPr lang="en-GB" sz="4400" dirty="0">
                <a:solidFill>
                  <a:schemeClr val="accent1">
                    <a:lumMod val="50000"/>
                  </a:schemeClr>
                </a:solidFill>
                <a:latin typeface="+mn-lt"/>
              </a:rPr>
              <a:t>TIME MANAGEMENT PLEDGE</a:t>
            </a:r>
            <a:endParaRPr lang="en-US" sz="4400" dirty="0">
              <a:solidFill>
                <a:schemeClr val="accent1">
                  <a:lumMod val="50000"/>
                </a:schemeClr>
              </a:solidFill>
              <a:latin typeface="+mn-lt"/>
            </a:endParaRPr>
          </a:p>
        </p:txBody>
      </p:sp>
      <p:sp>
        <p:nvSpPr>
          <p:cNvPr id="3" name="Content Placeholder 2"/>
          <p:cNvSpPr>
            <a:spLocks noGrp="1"/>
          </p:cNvSpPr>
          <p:nvPr>
            <p:ph idx="1"/>
          </p:nvPr>
        </p:nvSpPr>
        <p:spPr>
          <a:xfrm>
            <a:off x="1759526" y="1759527"/>
            <a:ext cx="9673985" cy="4403323"/>
          </a:xfrm>
        </p:spPr>
        <p:txBody>
          <a:bodyPr>
            <a:noAutofit/>
          </a:bodyPr>
          <a:lstStyle/>
          <a:p>
            <a:pPr marL="0" indent="0" algn="ctr">
              <a:buNone/>
            </a:pPr>
            <a:endParaRPr lang="en-GB" sz="4000" b="1" dirty="0">
              <a:solidFill>
                <a:schemeClr val="accent1">
                  <a:lumMod val="50000"/>
                </a:schemeClr>
              </a:solidFill>
            </a:endParaRPr>
          </a:p>
          <a:p>
            <a:pPr marL="0" indent="0" algn="ctr">
              <a:buNone/>
            </a:pPr>
            <a:r>
              <a:rPr lang="en-GB" sz="4000" b="1" dirty="0">
                <a:solidFill>
                  <a:schemeClr val="accent1">
                    <a:lumMod val="50000"/>
                  </a:schemeClr>
                </a:solidFill>
              </a:rPr>
              <a:t>TODAY I WILL INVEST MY MOST VALUABLE RESOURCE; MY TIME</a:t>
            </a:r>
            <a:r>
              <a:rPr lang="en-GB" sz="4000" b="1" dirty="0" smtClean="0">
                <a:solidFill>
                  <a:schemeClr val="accent1">
                    <a:lumMod val="50000"/>
                  </a:schemeClr>
                </a:solidFill>
              </a:rPr>
              <a:t>;</a:t>
            </a:r>
          </a:p>
          <a:p>
            <a:pPr marL="0" indent="0" algn="ctr">
              <a:buNone/>
            </a:pPr>
            <a:r>
              <a:rPr lang="en-GB" sz="4000" b="1" dirty="0" smtClean="0">
                <a:solidFill>
                  <a:schemeClr val="accent1">
                    <a:lumMod val="50000"/>
                  </a:schemeClr>
                </a:solidFill>
              </a:rPr>
              <a:t>INTO </a:t>
            </a:r>
            <a:r>
              <a:rPr lang="en-GB" sz="4000" b="1" dirty="0">
                <a:solidFill>
                  <a:schemeClr val="accent1">
                    <a:lumMod val="50000"/>
                  </a:schemeClr>
                </a:solidFill>
              </a:rPr>
              <a:t>MY MOST VALUABLE POSSESION: MY LIFE.</a:t>
            </a:r>
            <a:endParaRPr lang="en-US" sz="4000" dirty="0">
              <a:solidFill>
                <a:schemeClr val="accent1">
                  <a:lumMod val="50000"/>
                </a:schemeClr>
              </a:solidFill>
            </a:endParaRPr>
          </a:p>
        </p:txBody>
      </p:sp>
    </p:spTree>
    <p:extLst>
      <p:ext uri="{BB962C8B-B14F-4D97-AF65-F5344CB8AC3E}">
        <p14:creationId xmlns:p14="http://schemas.microsoft.com/office/powerpoint/2010/main" val="40410155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820271"/>
          </a:xfrm>
        </p:spPr>
        <p:txBody>
          <a:bodyPr>
            <a:normAutofit/>
          </a:bodyPr>
          <a:lstStyle/>
          <a:p>
            <a:pPr algn="ctr"/>
            <a:r>
              <a:rPr lang="en-GB" b="1" dirty="0">
                <a:solidFill>
                  <a:schemeClr val="accent1">
                    <a:lumMod val="50000"/>
                  </a:schemeClr>
                </a:solidFill>
                <a:latin typeface="+mn-lt"/>
              </a:rPr>
              <a:t>CONCLUSION</a:t>
            </a:r>
            <a:endParaRPr lang="en-US" dirty="0">
              <a:solidFill>
                <a:schemeClr val="accent1">
                  <a:lumMod val="50000"/>
                </a:schemeClr>
              </a:solidFill>
              <a:latin typeface="+mn-lt"/>
            </a:endParaRPr>
          </a:p>
        </p:txBody>
      </p:sp>
      <p:sp>
        <p:nvSpPr>
          <p:cNvPr id="3" name="Content Placeholder 2"/>
          <p:cNvSpPr>
            <a:spLocks noGrp="1"/>
          </p:cNvSpPr>
          <p:nvPr>
            <p:ph idx="1"/>
          </p:nvPr>
        </p:nvSpPr>
        <p:spPr/>
        <p:txBody>
          <a:bodyPr>
            <a:noAutofit/>
          </a:bodyPr>
          <a:lstStyle/>
          <a:p>
            <a:pPr lvl="0"/>
            <a:r>
              <a:rPr lang="en-GB" sz="3600" dirty="0">
                <a:solidFill>
                  <a:schemeClr val="accent1">
                    <a:lumMod val="50000"/>
                  </a:schemeClr>
                </a:solidFill>
              </a:rPr>
              <a:t>Effective time management involves managing people, resources and technology available to </a:t>
            </a:r>
            <a:r>
              <a:rPr lang="en-GB" sz="3600" dirty="0" smtClean="0">
                <a:solidFill>
                  <a:schemeClr val="accent1">
                    <a:lumMod val="50000"/>
                  </a:schemeClr>
                </a:solidFill>
              </a:rPr>
              <a:t>us</a:t>
            </a:r>
            <a:endParaRPr lang="en-GB" sz="3600" dirty="0">
              <a:solidFill>
                <a:schemeClr val="accent1">
                  <a:lumMod val="50000"/>
                </a:schemeClr>
              </a:solidFill>
            </a:endParaRPr>
          </a:p>
          <a:p>
            <a:pPr marL="0" lvl="0" indent="0">
              <a:buNone/>
            </a:pPr>
            <a:endParaRPr lang="en-US" sz="3600" dirty="0">
              <a:solidFill>
                <a:schemeClr val="accent1">
                  <a:lumMod val="50000"/>
                </a:schemeClr>
              </a:solidFill>
            </a:endParaRPr>
          </a:p>
          <a:p>
            <a:pPr lvl="0"/>
            <a:r>
              <a:rPr lang="en-GB" sz="3600" dirty="0">
                <a:solidFill>
                  <a:schemeClr val="accent1">
                    <a:lumMod val="50000"/>
                  </a:schemeClr>
                </a:solidFill>
              </a:rPr>
              <a:t>“The world is changing very fast. Big no longer beats the small. It’s now the fast beating the slow</a:t>
            </a:r>
            <a:r>
              <a:rPr lang="en-GB" sz="3600" dirty="0" smtClean="0">
                <a:solidFill>
                  <a:schemeClr val="accent1">
                    <a:lumMod val="50000"/>
                  </a:schemeClr>
                </a:solidFill>
              </a:rPr>
              <a:t>’’ </a:t>
            </a:r>
            <a:r>
              <a:rPr lang="en-GB" sz="3600" i="1" dirty="0" smtClean="0">
                <a:solidFill>
                  <a:schemeClr val="accent1">
                    <a:lumMod val="50000"/>
                  </a:schemeClr>
                </a:solidFill>
              </a:rPr>
              <a:t>Michael </a:t>
            </a:r>
            <a:r>
              <a:rPr lang="en-GB" sz="3600" i="1" dirty="0">
                <a:solidFill>
                  <a:schemeClr val="accent1">
                    <a:lumMod val="50000"/>
                  </a:schemeClr>
                </a:solidFill>
              </a:rPr>
              <a:t>Jackson(Challenge of Change)</a:t>
            </a:r>
            <a:endParaRPr lang="en-US" sz="3600" i="1" dirty="0">
              <a:solidFill>
                <a:schemeClr val="accent1">
                  <a:lumMod val="50000"/>
                </a:schemeClr>
              </a:solidFill>
            </a:endParaRPr>
          </a:p>
          <a:p>
            <a:endParaRPr lang="en-US" dirty="0">
              <a:solidFill>
                <a:schemeClr val="accent1">
                  <a:lumMod val="50000"/>
                </a:schemeClr>
              </a:solidFill>
            </a:endParaRPr>
          </a:p>
        </p:txBody>
      </p:sp>
    </p:spTree>
    <p:extLst>
      <p:ext uri="{BB962C8B-B14F-4D97-AF65-F5344CB8AC3E}">
        <p14:creationId xmlns:p14="http://schemas.microsoft.com/office/powerpoint/2010/main" val="37666062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8780" y="630358"/>
            <a:ext cx="9608695" cy="5414274"/>
          </a:xfrm>
          <a:prstGeom prst="rect">
            <a:avLst/>
          </a:prstGeom>
        </p:spPr>
      </p:pic>
    </p:spTree>
    <p:extLst>
      <p:ext uri="{BB962C8B-B14F-4D97-AF65-F5344CB8AC3E}">
        <p14:creationId xmlns:p14="http://schemas.microsoft.com/office/powerpoint/2010/main" val="9266623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7170</TotalTime>
  <Words>4138</Words>
  <Application>Microsoft Office PowerPoint</Application>
  <PresentationFormat>Widescreen</PresentationFormat>
  <Paragraphs>519</Paragraphs>
  <Slides>42</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MS PGothic</vt:lpstr>
      <vt:lpstr>MS PGothic</vt:lpstr>
      <vt:lpstr>Arial</vt:lpstr>
      <vt:lpstr>Calibri</vt:lpstr>
      <vt:lpstr>Corbel</vt:lpstr>
      <vt:lpstr>Times New Roman</vt:lpstr>
      <vt:lpstr>Parallax</vt:lpstr>
      <vt:lpstr>TIME MANAGEMENT</vt:lpstr>
      <vt:lpstr>   OBJECTIVES</vt:lpstr>
      <vt:lpstr>DEFINITIONS</vt:lpstr>
      <vt:lpstr>PowerPoint Presentation</vt:lpstr>
      <vt:lpstr>Hear me Now, Believe me Later</vt:lpstr>
      <vt:lpstr>Time Management</vt:lpstr>
      <vt:lpstr>Signs of time wasting</vt:lpstr>
      <vt:lpstr>OBSTACLES TO EFFECTIVE TIME MANAGEMENT</vt:lpstr>
      <vt:lpstr>OBSTACLES TO EFFECTIVE TIME MANAGEMENT</vt:lpstr>
      <vt:lpstr>OBSTACLES TO EFFECTIVE TIME MANAGEMENT</vt:lpstr>
      <vt:lpstr>What can we do?</vt:lpstr>
      <vt:lpstr>TIME MANAGEMENT TOOLS</vt:lpstr>
      <vt:lpstr>Relevance of Time management tools</vt:lpstr>
      <vt:lpstr>PowerPoint Presentation</vt:lpstr>
      <vt:lpstr>SET GOALS</vt:lpstr>
      <vt:lpstr>PRIORITIZE</vt:lpstr>
      <vt:lpstr>PRIORITIZE</vt:lpstr>
      <vt:lpstr>PowerPoint Presentation</vt:lpstr>
      <vt:lpstr>Prioritization Quadrant</vt:lpstr>
      <vt:lpstr>Prioritization Quadrant</vt:lpstr>
      <vt:lpstr>Prioritization Quadrant</vt:lpstr>
      <vt:lpstr>Prioritization Quadrant</vt:lpstr>
      <vt:lpstr>PowerPoint Presentation</vt:lpstr>
      <vt:lpstr>TO Do Lists</vt:lpstr>
      <vt:lpstr>PowerPoint Presentation</vt:lpstr>
      <vt:lpstr>PowerPoint Presentation</vt:lpstr>
      <vt:lpstr>PowerPoint Presentation</vt:lpstr>
      <vt:lpstr>PowerPoint Presentation</vt:lpstr>
      <vt:lpstr>MERITS OF TIME MANAGEMENT</vt:lpstr>
      <vt:lpstr>DEMERITS OF TIME MANAGEMENT</vt:lpstr>
      <vt:lpstr>Learn when to say “NO”</vt:lpstr>
      <vt:lpstr>Use your waiting time</vt:lpstr>
      <vt:lpstr>Use your waiting time</vt:lpstr>
      <vt:lpstr>Concentrate on the task at hand</vt:lpstr>
      <vt:lpstr>NEVER  PROCRASTINATE</vt:lpstr>
      <vt:lpstr>Consider your personal prime time</vt:lpstr>
      <vt:lpstr>SUMMARY</vt:lpstr>
      <vt:lpstr>PowerPoint Presentation</vt:lpstr>
      <vt:lpstr>MULTI-TASKING </vt:lpstr>
      <vt:lpstr>TIME MANAGEMENT PLEDGE</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OLAYINKA</cp:lastModifiedBy>
  <cp:revision>124</cp:revision>
  <cp:lastPrinted>2019-03-04T07:12:01Z</cp:lastPrinted>
  <dcterms:created xsi:type="dcterms:W3CDTF">2016-03-31T10:54:51Z</dcterms:created>
  <dcterms:modified xsi:type="dcterms:W3CDTF">2019-07-01T12:18:32Z</dcterms:modified>
</cp:coreProperties>
</file>